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87" r:id="rId1"/>
    <p:sldMasterId id="2147483688" r:id="rId2"/>
  </p:sldMasterIdLst>
  <p:notesMasterIdLst>
    <p:notesMasterId r:id="rId4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embeddedFontLst>
    <p:embeddedFont>
      <p:font typeface="Encode Sans Semi Condensed Light" panose="020B0604020202020204" charset="0"/>
      <p:regular r:id="rId44"/>
      <p:bold r:id="rId45"/>
    </p:embeddedFont>
    <p:embeddedFont>
      <p:font typeface="Encode Sans Semi Condensed SemiBold" panose="00000706000000000000" charset="0"/>
      <p:regular r:id="rId46"/>
      <p:bold r:id="rId47"/>
    </p:embeddedFont>
    <p:embeddedFont>
      <p:font typeface="Poppins" panose="00000500000000000000" pitchFamily="2" charset="0"/>
      <p:regular r:id="rId48"/>
      <p:bold r:id="rId49"/>
      <p:italic r:id="rId50"/>
      <p:boldItalic r:id="rId5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7BC7850-0498-4466-808B-5A654EC56EA0}">
  <a:tblStyle styleId="{77BC7850-0498-4466-808B-5A654EC56EA0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CECE6"/>
          </a:solidFill>
        </a:fill>
      </a:tcStyle>
    </a:wholeTbl>
    <a:band1H>
      <a:tcTxStyle/>
      <a:tcStyle>
        <a:tcBdr/>
        <a:fill>
          <a:solidFill>
            <a:srgbClr val="F9D7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9D7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rgbClr val="FFFFFF"/>
      </a:tcTxStyle>
      <a:tcStyle>
        <a:tcBdr/>
        <a:fill>
          <a:solidFill>
            <a:srgbClr val="F07F09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/>
        <a:fill>
          <a:solidFill>
            <a:srgbClr val="F07F09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07F09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07F09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1DBA5FE-CD70-4DC3-BD48-A94AEAB65EB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9FB56D6-62C2-4914-BD56-E1D1F6080F01}" styleName="Table_2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51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font" Target="fonts/font4.fntdata"/><Relationship Id="rId50" Type="http://schemas.openxmlformats.org/officeDocument/2006/relationships/font" Target="fonts/font7.fntdata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font" Target="fonts/font2.fntdata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font" Target="fonts/font1.fntdata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font" Target="fonts/font5.fntdata"/><Relationship Id="rId8" Type="http://schemas.openxmlformats.org/officeDocument/2006/relationships/slide" Target="slides/slide6.xml"/><Relationship Id="rId51" Type="http://schemas.openxmlformats.org/officeDocument/2006/relationships/font" Target="fonts/font8.fntdata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font" Target="fonts/font3.fntdata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info.gov/public/do/eAgendaViewRule?pubId=202004&amp;RIN=3245-AH18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bb409635a5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5" name="Google Shape;515;gbb409635a5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34502ffcf11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8" name="Google Shape;578;g34502ffcf11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34502ffcf11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5" name="Google Shape;585;g34502ffcf11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3713252bd25_1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3713252bd25_1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2eaf68c5761_0_27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9" name="Google Shape;599;g2eaf68c5761_0_27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https://www.reginfo.gov/public/do/eAgendaViewRule?pubId=202004&amp;RIN=3245-AH18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SBA suggested that small businesses self-certify, and this is not acceptable or doable.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SBA needs to come up with a way that eligibility can be determined. This must happen before we can proceed.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g2eaf68c5761_0_27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6" name="Google Shape;606;g2eaf68c5761_0_27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3713252bd25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3" name="Google Shape;613;g3713252bd25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3713252bd25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9" name="Google Shape;619;g3713252bd25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g2eaf68c5761_0_28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6" name="Google Shape;626;g2eaf68c5761_0_28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g2eaf68c5761_0_28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5" name="Google Shape;635;g2eaf68c5761_0_28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We had a lot of data issues in our legacy system.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Want to improve the accuracy of our data in the new system.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Changes at the item level, so impacts all transfers made.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g27840c81c78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2" name="Google Shape;642;g27840c81c78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We had a lot of data issues in our legacy system.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Want to improve the accuracy of our data in the new system.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Changes at the item level, so impacts all transfers made.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36d956e41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1" name="Google Shape;521;g36d956e410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Agenda from Tim</a:t>
            </a:r>
            <a:endParaRPr sz="3000" b="1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solidFill>
                  <a:schemeClr val="dk1"/>
                </a:solidFill>
              </a:rPr>
              <a:t>Wednesday, July 30, 2025 in Mesa Ballroom</a:t>
            </a:r>
            <a:endParaRPr sz="13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solidFill>
                  <a:schemeClr val="dk1"/>
                </a:solidFill>
              </a:rPr>
              <a:t>8:00 AM – 12:00 PM General Session - Federal Partners</a:t>
            </a:r>
            <a:endParaRPr sz="13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solidFill>
                  <a:schemeClr val="dk1"/>
                </a:solidFill>
              </a:rPr>
              <a:t>Presiding – Tim Bolles</a:t>
            </a:r>
            <a:endParaRPr sz="1300" b="1">
              <a:solidFill>
                <a:schemeClr val="dk1"/>
              </a:solidFill>
            </a:endParaRPr>
          </a:p>
          <a:p>
            <a:pPr marL="7493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·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" sz="1300">
                <a:solidFill>
                  <a:schemeClr val="dk1"/>
                </a:solidFill>
              </a:rPr>
              <a:t>Welcome and Introductions</a:t>
            </a:r>
            <a:endParaRPr sz="1300">
              <a:solidFill>
                <a:schemeClr val="dk1"/>
              </a:solidFill>
            </a:endParaRPr>
          </a:p>
          <a:p>
            <a:pPr marL="7493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·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" sz="1300">
                <a:solidFill>
                  <a:schemeClr val="dk1"/>
                </a:solidFill>
              </a:rPr>
              <a:t>Federal Partner Presentations</a:t>
            </a:r>
            <a:endParaRPr sz="1300">
              <a:solidFill>
                <a:schemeClr val="dk1"/>
              </a:solidFill>
            </a:endParaRPr>
          </a:p>
          <a:p>
            <a:pPr marL="12065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300">
                <a:solidFill>
                  <a:schemeClr val="dk1"/>
                </a:solidFill>
              </a:rPr>
              <a:t>GSA Personal Property Management General Updates –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Matt Manger or Christina Shaw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12065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300">
                <a:solidFill>
                  <a:schemeClr val="dk1"/>
                </a:solidFill>
              </a:rPr>
              <a:t>PPMS Sales (Fixed Price Sales) Update –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Deone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12065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300">
                <a:solidFill>
                  <a:schemeClr val="dk1"/>
                </a:solidFill>
              </a:rPr>
              <a:t>Applications of Eligibility, Utilization and Compliance, Reviews Updates –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Joe Hvorecky or Tara Malone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12065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300">
                <a:solidFill>
                  <a:schemeClr val="dk1"/>
                </a:solidFill>
              </a:rPr>
              <a:t>Review of SASP retention of surplus property and cooperative agreements – Joe Hvorecky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12065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300">
                <a:solidFill>
                  <a:schemeClr val="dk1"/>
                </a:solidFill>
              </a:rPr>
              <a:t>Defense Logistics Agency (DLA) – Cassie Gilbert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(confirmed)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9906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 </a:t>
            </a:r>
            <a:endParaRPr sz="1300">
              <a:solidFill>
                <a:schemeClr val="dk1"/>
              </a:solidFill>
            </a:endParaRPr>
          </a:p>
          <a:p>
            <a:pPr marL="7493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·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" sz="1300">
                <a:solidFill>
                  <a:schemeClr val="dk1"/>
                </a:solidFill>
              </a:rPr>
              <a:t>Q&amp;A session – SASPs getting clarification from the Federal partners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(Joe Hvorecky and Deone)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9906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solidFill>
                  <a:schemeClr val="dk1"/>
                </a:solidFill>
              </a:rPr>
              <a:t> </a:t>
            </a:r>
            <a:endParaRPr sz="1300" b="1">
              <a:solidFill>
                <a:schemeClr val="dk1"/>
              </a:solidFill>
            </a:endParaRPr>
          </a:p>
          <a:p>
            <a:pPr marL="76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solidFill>
                  <a:schemeClr val="dk1"/>
                </a:solidFill>
              </a:rPr>
              <a:t>12:00 PM – 1:00 PM </a:t>
            </a:r>
            <a:r>
              <a:rPr lang="en" sz="1300" u="sng">
                <a:solidFill>
                  <a:schemeClr val="dk1"/>
                </a:solidFill>
              </a:rPr>
              <a:t>Lunch sponsored by The Public Group</a:t>
            </a:r>
            <a:endParaRPr sz="1300" u="sng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 </a:t>
            </a:r>
            <a:endParaRPr sz="1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solidFill>
                  <a:schemeClr val="dk1"/>
                </a:solidFill>
              </a:rPr>
              <a:t>1:00 PM – 4:00 PM General Session - Federal Partners</a:t>
            </a:r>
            <a:endParaRPr sz="1300" b="1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·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" sz="1300">
                <a:solidFill>
                  <a:schemeClr val="dk1"/>
                </a:solidFill>
              </a:rPr>
              <a:t>Federal Partner Presentations</a:t>
            </a:r>
            <a:endParaRPr sz="1300">
              <a:solidFill>
                <a:schemeClr val="dk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300">
                <a:solidFill>
                  <a:schemeClr val="dk1"/>
                </a:solidFill>
              </a:rPr>
              <a:t>GSA Office of Fleet Management – Avital Luny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(confirmed)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300">
                <a:solidFill>
                  <a:schemeClr val="dk1"/>
                </a:solidFill>
              </a:rPr>
              <a:t>Requesting Aircraft and Allocation –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Stephon Jackson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127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300">
                <a:solidFill>
                  <a:schemeClr val="dk1"/>
                </a:solidFill>
              </a:rPr>
              <a:t>NASA Property</a:t>
            </a:r>
            <a:endParaRPr sz="13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·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" sz="1300">
                <a:solidFill>
                  <a:schemeClr val="dk1"/>
                </a:solidFill>
              </a:rPr>
              <a:t>Q&amp;A session – SASPs getting clarification from the Federal partners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(Matt and Christina)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solidFill>
                  <a:schemeClr val="dk1"/>
                </a:solidFill>
              </a:rPr>
              <a:t>Thursday, July 31, 2025 in Mesa Ballroom</a:t>
            </a:r>
            <a:endParaRPr sz="13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solidFill>
                  <a:schemeClr val="dk1"/>
                </a:solidFill>
              </a:rPr>
              <a:t>8:00 AM – 12:00 PM General Session - Federal Partners</a:t>
            </a:r>
            <a:endParaRPr sz="1300" b="1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·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" sz="1300">
                <a:solidFill>
                  <a:schemeClr val="dk1"/>
                </a:solidFill>
              </a:rPr>
              <a:t>GSA Office of Civil Rights - Deborah Cullins Threets CST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(confirmed)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·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" sz="1300">
                <a:solidFill>
                  <a:schemeClr val="dk1"/>
                </a:solidFill>
              </a:rPr>
              <a:t>SBA</a:t>
            </a:r>
            <a:endParaRPr sz="13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·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" sz="1300">
                <a:solidFill>
                  <a:schemeClr val="dk1"/>
                </a:solidFill>
              </a:rPr>
              <a:t>GSA Office of Governmentwide Policy – Bill Garrett </a:t>
            </a:r>
            <a:r>
              <a:rPr lang="en" sz="1300">
                <a:solidFill>
                  <a:schemeClr val="dk1"/>
                </a:solidFill>
                <a:highlight>
                  <a:srgbClr val="FFFF00"/>
                </a:highlight>
              </a:rPr>
              <a:t>(confirmed)</a:t>
            </a:r>
            <a:endParaRPr sz="13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·</a:t>
            </a:r>
            <a:r>
              <a:rPr lang="en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" sz="1300">
                <a:solidFill>
                  <a:schemeClr val="dk1"/>
                </a:solidFill>
              </a:rPr>
              <a:t>Q&amp;A session – SASPs getting clarification from the Federal partners</a:t>
            </a:r>
            <a:endParaRPr sz="16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g27840c81c78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9" name="Google Shape;649;g27840c81c78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g27840c81c78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5" name="Google Shape;655;g27840c81c78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g2eaf68c5761_0_19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1" name="Google Shape;661;g2eaf68c5761_0_19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g37226eef23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8" name="Google Shape;668;g37226eef23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344ccfea9f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344ccfea9f1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g2eb7963f296_2_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3" name="Google Shape;683;g2eb7963f296_2_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g344ccfea9f1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0" name="Google Shape;690;g344ccfea9f1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g344ccfea9f1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7" name="Google Shape;697;g344ccfea9f1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g344ccfea9f1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4" name="Google Shape;704;g344ccfea9f1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344ccfea9f1_1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344ccfea9f1_1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27840c81c78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g27840c81c78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34502ffcf1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8" name="Google Shape;718;g34502ffcf1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g34502ffcf1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4" name="Google Shape;724;g34502ffcf1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g27840c81c78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g27840c81c78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g344fc1a7e0e_0_26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/>
          </a:p>
        </p:txBody>
      </p:sp>
      <p:sp>
        <p:nvSpPr>
          <p:cNvPr id="736" name="Google Shape;736;g344fc1a7e0e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096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7" name="Google Shape;737;g344fc1a7e0e_0_2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g344fc1a7e0e_0_49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34</a:t>
            </a:fld>
            <a:endParaRPr/>
          </a:p>
        </p:txBody>
      </p:sp>
      <p:sp>
        <p:nvSpPr>
          <p:cNvPr id="745" name="Google Shape;745;g344fc1a7e0e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096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46" name="Google Shape;746;g344fc1a7e0e_0_4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g34502ffcf11_3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4" name="Google Shape;754;g34502ffcf11_3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34502ffcf11_3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34502ffcf11_3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Poppins"/>
              <a:buChar char="●"/>
            </a:pPr>
            <a:r>
              <a:rPr lang="en" sz="22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Acquisition</a:t>
            </a:r>
            <a:endParaRPr sz="22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Poppins"/>
              <a:buChar char="○"/>
            </a:pPr>
            <a:r>
              <a:rPr lang="en" sz="22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Do NOT checkout the item</a:t>
            </a:r>
            <a:endParaRPr sz="22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Poppins"/>
              <a:buChar char="○"/>
            </a:pPr>
            <a:r>
              <a:rPr lang="en" sz="22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SASP notifies the designated Zonal SCO to request a fixed price sale for the vehicle(s) </a:t>
            </a:r>
            <a:endParaRPr sz="22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Poppins"/>
              <a:buChar char="○"/>
            </a:pPr>
            <a:r>
              <a:rPr lang="en" sz="22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SASP includes a confirmation of eligibility for the donee requesting to purchase</a:t>
            </a:r>
            <a:endParaRPr sz="22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Poppins"/>
              <a:buChar char="○"/>
            </a:pPr>
            <a:r>
              <a:rPr lang="en" sz="22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The Sales Contracting Officer coordinates with the owning agency for concurrence of Fair Market Value (FMV) sale</a:t>
            </a:r>
            <a:endParaRPr sz="22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Poppins"/>
              <a:buChar char="●"/>
            </a:pPr>
            <a:r>
              <a:rPr lang="en" sz="22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Completion of contract award documents</a:t>
            </a:r>
            <a:endParaRPr sz="22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Poppins"/>
              <a:buChar char="●"/>
            </a:pPr>
            <a:r>
              <a:rPr lang="en" sz="22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Purchase receipt forwarded to the SASP and owning agency</a:t>
            </a:r>
            <a:endParaRPr sz="22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Poppins"/>
              <a:buChar char="●"/>
            </a:pPr>
            <a:r>
              <a:rPr lang="en" sz="22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Payment and Collection</a:t>
            </a:r>
            <a:endParaRPr sz="22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Poppins"/>
              <a:buChar char="○"/>
            </a:pPr>
            <a:r>
              <a:rPr lang="en" sz="22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Must be made within 30 days; (FMR 102-38.350)</a:t>
            </a:r>
            <a:endParaRPr sz="22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g34502ffcf11_3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8" name="Google Shape;768;g34502ffcf11_3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g34502ffcf11_3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5" name="Google Shape;775;g34502ffcf11_3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2317dd732d5_1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2317dd732d5_1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g3713252bd2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3" name="Google Shape;533;g3713252bd25_0_0:notes"/>
          <p:cNvSpPr txBox="1">
            <a:spLocks noGrp="1"/>
          </p:cNvSpPr>
          <p:nvPr>
            <p:ph type="body" idx="1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450" tIns="89450" rIns="89450" bIns="894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534" name="Google Shape;534;g3713252bd25_0_0:notes"/>
          <p:cNvSpPr txBox="1">
            <a:spLocks noGrp="1"/>
          </p:cNvSpPr>
          <p:nvPr>
            <p:ph type="sldNum" idx="12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450" tIns="89450" rIns="89450" bIns="894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400"/>
              <a:t>4</a:t>
            </a:fld>
            <a:endParaRPr sz="14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g27840c81c78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8" name="Google Shape;788;g27840c81c78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g344fc1a7e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3" name="Google Shape;543;g344fc1a7e0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344f756341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344f756341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344f7563413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8" name="Google Shape;558;g344f7563413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258d4ca4ad4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258d4ca4ad4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3713252bd25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3713252bd25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gradFill>
          <a:gsLst>
            <a:gs pos="0">
              <a:srgbClr val="BFBFBF"/>
            </a:gs>
            <a:gs pos="44000">
              <a:schemeClr val="accent1"/>
            </a:gs>
            <a:gs pos="100000">
              <a:srgbClr val="000000"/>
            </a:gs>
          </a:gsLst>
          <a:lin ang="5400700" scaled="0"/>
        </a:gra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11" y="-2504"/>
            <a:ext cx="9162955" cy="5148516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 rot="-1181051">
            <a:off x="3460427" y="-661443"/>
            <a:ext cx="5242557" cy="5242352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914400" y="20978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-11700" y="0"/>
            <a:ext cx="9167400" cy="1285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6" name="Google Shape;16;p2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6900" y="300350"/>
            <a:ext cx="785100" cy="71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 idx="2"/>
          </p:nvPr>
        </p:nvSpPr>
        <p:spPr>
          <a:xfrm>
            <a:off x="914400" y="35372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Slide that Matches Title Slide">
  <p:cSld name="TITLE_AND_BODY_1_1_1_1">
    <p:bg>
      <p:bgPr>
        <a:gradFill>
          <a:gsLst>
            <a:gs pos="0">
              <a:srgbClr val="BFBFBF"/>
            </a:gs>
            <a:gs pos="44000">
              <a:schemeClr val="accent1"/>
            </a:gs>
            <a:gs pos="100000">
              <a:srgbClr val="000000"/>
            </a:gs>
          </a:gsLst>
          <a:lin ang="5400700" scaled="0"/>
        </a:gra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/>
          <p:nvPr/>
        </p:nvSpPr>
        <p:spPr>
          <a:xfrm>
            <a:off x="-9476" y="759496"/>
            <a:ext cx="9162955" cy="5148516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1" name="Google Shape;91;p11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2" name="Google Shape;92;p11"/>
          <p:cNvSpPr/>
          <p:nvPr/>
        </p:nvSpPr>
        <p:spPr>
          <a:xfrm rot="-857806">
            <a:off x="3456538" y="-146645"/>
            <a:ext cx="5324860" cy="5242834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rgbClr val="80808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8510700" cy="29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Char char="●"/>
              <a:defRPr sz="2500">
                <a:solidFill>
                  <a:srgbClr val="FFFFFF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Char char="○"/>
              <a:defRPr sz="2300">
                <a:solidFill>
                  <a:srgbClr val="FFFFFF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Char char="■"/>
              <a:defRPr sz="2200">
                <a:solidFill>
                  <a:srgbClr val="FFFFFF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●"/>
              <a:defRPr sz="1900">
                <a:solidFill>
                  <a:srgbClr val="FFFFFF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  <a:defRPr sz="1700">
                <a:solidFill>
                  <a:srgbClr val="FFFFFF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■"/>
              <a:defRPr sz="1500">
                <a:solidFill>
                  <a:srgbClr val="FFFFFF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●"/>
              <a:defRPr sz="1000">
                <a:solidFill>
                  <a:srgbClr val="FFFFFF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○"/>
              <a:defRPr sz="1000">
                <a:solidFill>
                  <a:srgbClr val="FFFFFF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■"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94" name="Google Shape;94;p11"/>
          <p:cNvSpPr/>
          <p:nvPr/>
        </p:nvSpPr>
        <p:spPr>
          <a:xfrm>
            <a:off x="-11700" y="0"/>
            <a:ext cx="9167400" cy="78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11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1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ack Top - Fancy">
  <p:cSld name="CUSTOM">
    <p:bg>
      <p:bgPr>
        <a:gradFill>
          <a:gsLst>
            <a:gs pos="0">
              <a:schemeClr val="accent4"/>
            </a:gs>
            <a:gs pos="20000">
              <a:srgbClr val="D9D9D9"/>
            </a:gs>
            <a:gs pos="79000">
              <a:schemeClr val="accent3"/>
            </a:gs>
            <a:gs pos="100000">
              <a:schemeClr val="accent3"/>
            </a:gs>
          </a:gsLst>
          <a:lin ang="18900044" scaled="0"/>
        </a:gra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2"/>
          <p:cNvGrpSpPr/>
          <p:nvPr/>
        </p:nvGrpSpPr>
        <p:grpSpPr>
          <a:xfrm>
            <a:off x="-75" y="822950"/>
            <a:ext cx="9144088" cy="4320463"/>
            <a:chOff x="8145036" y="0"/>
            <a:chExt cx="4014438" cy="2258121"/>
          </a:xfrm>
        </p:grpSpPr>
        <p:sp>
          <p:nvSpPr>
            <p:cNvPr id="99" name="Google Shape;99;p12"/>
            <p:cNvSpPr/>
            <p:nvPr/>
          </p:nvSpPr>
          <p:spPr>
            <a:xfrm>
              <a:off x="8145036" y="0"/>
              <a:ext cx="4014376" cy="2258121"/>
            </a:xfrm>
            <a:custGeom>
              <a:avLst/>
              <a:gdLst/>
              <a:ahLst/>
              <a:cxnLst/>
              <a:rect l="l" t="t" r="r" b="b"/>
              <a:pathLst>
                <a:path w="4014376" h="2258121" extrusionOk="0">
                  <a:moveTo>
                    <a:pt x="2148603" y="1774988"/>
                  </a:moveTo>
                  <a:cubicBezTo>
                    <a:pt x="1965654" y="1382640"/>
                    <a:pt x="1863892" y="1164459"/>
                    <a:pt x="1939873" y="955604"/>
                  </a:cubicBezTo>
                  <a:cubicBezTo>
                    <a:pt x="2015855" y="746748"/>
                    <a:pt x="2234119" y="645049"/>
                    <a:pt x="2626468" y="462162"/>
                  </a:cubicBezTo>
                  <a:cubicBezTo>
                    <a:pt x="3018816" y="279275"/>
                    <a:pt x="3236997" y="177451"/>
                    <a:pt x="3445831" y="253432"/>
                  </a:cubicBezTo>
                  <a:cubicBezTo>
                    <a:pt x="3654666" y="329414"/>
                    <a:pt x="3756386" y="547678"/>
                    <a:pt x="3939272" y="940006"/>
                  </a:cubicBezTo>
                  <a:cubicBezTo>
                    <a:pt x="3966182" y="997693"/>
                    <a:pt x="3991294" y="1051574"/>
                    <a:pt x="4014377" y="1102256"/>
                  </a:cubicBezTo>
                  <a:lnTo>
                    <a:pt x="4014377" y="0"/>
                  </a:lnTo>
                  <a:lnTo>
                    <a:pt x="0" y="0"/>
                  </a:lnTo>
                  <a:lnTo>
                    <a:pt x="0" y="2258122"/>
                  </a:lnTo>
                  <a:lnTo>
                    <a:pt x="2400007" y="2258122"/>
                  </a:lnTo>
                  <a:cubicBezTo>
                    <a:pt x="2320283" y="2143125"/>
                    <a:pt x="2245932" y="1983697"/>
                    <a:pt x="2148603" y="17749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2"/>
            <p:cNvSpPr/>
            <p:nvPr/>
          </p:nvSpPr>
          <p:spPr>
            <a:xfrm>
              <a:off x="11595195" y="1947441"/>
              <a:ext cx="564279" cy="310680"/>
            </a:xfrm>
            <a:custGeom>
              <a:avLst/>
              <a:gdLst/>
              <a:ahLst/>
              <a:cxnLst/>
              <a:rect l="l" t="t" r="r" b="b"/>
              <a:pathLst>
                <a:path w="564279" h="310680" extrusionOk="0">
                  <a:moveTo>
                    <a:pt x="11332" y="305390"/>
                  </a:moveTo>
                  <a:lnTo>
                    <a:pt x="0" y="310680"/>
                  </a:lnTo>
                  <a:lnTo>
                    <a:pt x="564279" y="310680"/>
                  </a:lnTo>
                  <a:lnTo>
                    <a:pt x="564279" y="0"/>
                  </a:lnTo>
                  <a:cubicBezTo>
                    <a:pt x="447610" y="101929"/>
                    <a:pt x="266229" y="186525"/>
                    <a:pt x="11332" y="30539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1" name="Google Shape;101;p12"/>
          <p:cNvSpPr/>
          <p:nvPr/>
        </p:nvSpPr>
        <p:spPr>
          <a:xfrm>
            <a:off x="-11700" y="0"/>
            <a:ext cx="9167400" cy="8535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2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Encode Sans Semi Condensed SemiBold"/>
              <a:buChar char="●"/>
              <a:defRPr sz="25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Encode Sans Semi Condensed SemiBold"/>
              <a:buChar char="○"/>
              <a:defRPr sz="23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Encode Sans Semi Condensed SemiBold"/>
              <a:buChar char="■"/>
              <a:defRPr sz="22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Encode Sans Semi Condensed SemiBold"/>
              <a:buChar char="●"/>
              <a:defRPr sz="19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Encode Sans Semi Condensed SemiBold"/>
              <a:buChar char="○"/>
              <a:defRPr sz="17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Encode Sans Semi Condensed SemiBold"/>
              <a:buChar char="■"/>
              <a:defRPr sz="15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Encode Sans Semi Condensed SemiBold"/>
              <a:buChar char="●"/>
              <a:defRPr sz="10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Encode Sans Semi Condensed SemiBold"/>
              <a:buChar char="○"/>
              <a:defRPr sz="10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Encode Sans Semi Condensed SemiBold"/>
              <a:buChar char="■"/>
              <a:defRPr sz="10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  <p:sp>
        <p:nvSpPr>
          <p:cNvPr id="105" name="Google Shape;105;p12"/>
          <p:cNvSpPr/>
          <p:nvPr/>
        </p:nvSpPr>
        <p:spPr>
          <a:xfrm rot="-1180608">
            <a:off x="4528524" y="1363532"/>
            <a:ext cx="4620841" cy="4442142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2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appy Pastel Buildings - Title">
  <p:cSld name="CUSTOM_4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09" name="Google Shape;109;p13"/>
          <p:cNvGrpSpPr/>
          <p:nvPr/>
        </p:nvGrpSpPr>
        <p:grpSpPr>
          <a:xfrm>
            <a:off x="581250" y="2743200"/>
            <a:ext cx="8078450" cy="2400350"/>
            <a:chOff x="581250" y="2743200"/>
            <a:chExt cx="8078450" cy="2400350"/>
          </a:xfrm>
        </p:grpSpPr>
        <p:sp>
          <p:nvSpPr>
            <p:cNvPr id="110" name="Google Shape;110;p13"/>
            <p:cNvSpPr/>
            <p:nvPr/>
          </p:nvSpPr>
          <p:spPr>
            <a:xfrm>
              <a:off x="581250" y="3366650"/>
              <a:ext cx="1212600" cy="1776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4014200" y="4396250"/>
              <a:ext cx="1212600" cy="747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5730650" y="2743200"/>
              <a:ext cx="1212600" cy="2400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2297725" y="3803075"/>
              <a:ext cx="1212600" cy="1340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76805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127590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77687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128472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77687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128472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2488925" y="41352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2996775" y="41352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2497750" y="46803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3005600" y="46803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4209813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4717663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5921875" y="35685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6429725" y="35685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5930700" y="41136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6438550" y="41136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5930700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6438550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5926275" y="30234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6434125" y="30234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7447100" y="3366650"/>
              <a:ext cx="1212600" cy="1776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763390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814175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764272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815057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764272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815057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1" name="Google Shape;141;p13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2" name="Google Shape;142;p13"/>
          <p:cNvSpPr txBox="1">
            <a:spLocks noGrp="1"/>
          </p:cNvSpPr>
          <p:nvPr>
            <p:ph type="ctrTitle"/>
          </p:nvPr>
        </p:nvSpPr>
        <p:spPr>
          <a:xfrm>
            <a:off x="914400" y="15644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pic>
        <p:nvPicPr>
          <p:cNvPr id="143" name="Google Shape;143;p13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6900" y="300350"/>
            <a:ext cx="785100" cy="71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3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5" name="Google Shape;145;p13"/>
          <p:cNvSpPr txBox="1">
            <a:spLocks noGrp="1"/>
          </p:cNvSpPr>
          <p:nvPr>
            <p:ph type="ctrTitle" idx="2"/>
          </p:nvPr>
        </p:nvSpPr>
        <p:spPr>
          <a:xfrm>
            <a:off x="914400" y="35372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appy Pastel Buildings 1">
  <p:cSld name="CUSTOM_4_2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148" name="Google Shape;148;p14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9" name="Google Shape;149;p14"/>
          <p:cNvGrpSpPr/>
          <p:nvPr/>
        </p:nvGrpSpPr>
        <p:grpSpPr>
          <a:xfrm>
            <a:off x="581250" y="2743200"/>
            <a:ext cx="8078450" cy="2400350"/>
            <a:chOff x="581250" y="2743200"/>
            <a:chExt cx="8078450" cy="2400350"/>
          </a:xfrm>
        </p:grpSpPr>
        <p:sp>
          <p:nvSpPr>
            <p:cNvPr id="150" name="Google Shape;150;p14"/>
            <p:cNvSpPr/>
            <p:nvPr/>
          </p:nvSpPr>
          <p:spPr>
            <a:xfrm>
              <a:off x="581250" y="3366650"/>
              <a:ext cx="1212600" cy="1776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4"/>
            <p:cNvSpPr/>
            <p:nvPr/>
          </p:nvSpPr>
          <p:spPr>
            <a:xfrm>
              <a:off x="4014200" y="4396250"/>
              <a:ext cx="1212600" cy="747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4"/>
            <p:cNvSpPr/>
            <p:nvPr/>
          </p:nvSpPr>
          <p:spPr>
            <a:xfrm>
              <a:off x="5730650" y="2743200"/>
              <a:ext cx="1212600" cy="2400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4"/>
            <p:cNvSpPr/>
            <p:nvPr/>
          </p:nvSpPr>
          <p:spPr>
            <a:xfrm>
              <a:off x="2297725" y="3803075"/>
              <a:ext cx="1212600" cy="1340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4"/>
            <p:cNvSpPr/>
            <p:nvPr/>
          </p:nvSpPr>
          <p:spPr>
            <a:xfrm>
              <a:off x="76805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4"/>
            <p:cNvSpPr/>
            <p:nvPr/>
          </p:nvSpPr>
          <p:spPr>
            <a:xfrm>
              <a:off x="127590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4"/>
            <p:cNvSpPr/>
            <p:nvPr/>
          </p:nvSpPr>
          <p:spPr>
            <a:xfrm>
              <a:off x="77687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4"/>
            <p:cNvSpPr/>
            <p:nvPr/>
          </p:nvSpPr>
          <p:spPr>
            <a:xfrm>
              <a:off x="128472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14"/>
            <p:cNvSpPr/>
            <p:nvPr/>
          </p:nvSpPr>
          <p:spPr>
            <a:xfrm>
              <a:off x="77687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14"/>
            <p:cNvSpPr/>
            <p:nvPr/>
          </p:nvSpPr>
          <p:spPr>
            <a:xfrm>
              <a:off x="128472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4"/>
            <p:cNvSpPr/>
            <p:nvPr/>
          </p:nvSpPr>
          <p:spPr>
            <a:xfrm>
              <a:off x="2488925" y="41352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4"/>
            <p:cNvSpPr/>
            <p:nvPr/>
          </p:nvSpPr>
          <p:spPr>
            <a:xfrm>
              <a:off x="2996775" y="41352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4"/>
            <p:cNvSpPr/>
            <p:nvPr/>
          </p:nvSpPr>
          <p:spPr>
            <a:xfrm>
              <a:off x="2497750" y="46803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14"/>
            <p:cNvSpPr/>
            <p:nvPr/>
          </p:nvSpPr>
          <p:spPr>
            <a:xfrm>
              <a:off x="3005600" y="46803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4"/>
            <p:cNvSpPr/>
            <p:nvPr/>
          </p:nvSpPr>
          <p:spPr>
            <a:xfrm>
              <a:off x="4209813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14"/>
            <p:cNvSpPr/>
            <p:nvPr/>
          </p:nvSpPr>
          <p:spPr>
            <a:xfrm>
              <a:off x="4717663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4"/>
            <p:cNvSpPr/>
            <p:nvPr/>
          </p:nvSpPr>
          <p:spPr>
            <a:xfrm>
              <a:off x="5921875" y="35685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4"/>
            <p:cNvSpPr/>
            <p:nvPr/>
          </p:nvSpPr>
          <p:spPr>
            <a:xfrm>
              <a:off x="6429725" y="35685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4"/>
            <p:cNvSpPr/>
            <p:nvPr/>
          </p:nvSpPr>
          <p:spPr>
            <a:xfrm>
              <a:off x="5930700" y="41136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14"/>
            <p:cNvSpPr/>
            <p:nvPr/>
          </p:nvSpPr>
          <p:spPr>
            <a:xfrm>
              <a:off x="6438550" y="41136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4"/>
            <p:cNvSpPr/>
            <p:nvPr/>
          </p:nvSpPr>
          <p:spPr>
            <a:xfrm>
              <a:off x="5930700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14"/>
            <p:cNvSpPr/>
            <p:nvPr/>
          </p:nvSpPr>
          <p:spPr>
            <a:xfrm>
              <a:off x="6438550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4"/>
            <p:cNvSpPr/>
            <p:nvPr/>
          </p:nvSpPr>
          <p:spPr>
            <a:xfrm>
              <a:off x="5926275" y="30234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4"/>
            <p:cNvSpPr/>
            <p:nvPr/>
          </p:nvSpPr>
          <p:spPr>
            <a:xfrm>
              <a:off x="6434125" y="30234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4"/>
            <p:cNvSpPr/>
            <p:nvPr/>
          </p:nvSpPr>
          <p:spPr>
            <a:xfrm>
              <a:off x="7447100" y="3366650"/>
              <a:ext cx="1212600" cy="1776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4"/>
            <p:cNvSpPr/>
            <p:nvPr/>
          </p:nvSpPr>
          <p:spPr>
            <a:xfrm>
              <a:off x="763390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4"/>
            <p:cNvSpPr/>
            <p:nvPr/>
          </p:nvSpPr>
          <p:spPr>
            <a:xfrm>
              <a:off x="814175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4"/>
            <p:cNvSpPr/>
            <p:nvPr/>
          </p:nvSpPr>
          <p:spPr>
            <a:xfrm>
              <a:off x="764272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14"/>
            <p:cNvSpPr/>
            <p:nvPr/>
          </p:nvSpPr>
          <p:spPr>
            <a:xfrm>
              <a:off x="815057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4"/>
            <p:cNvSpPr/>
            <p:nvPr/>
          </p:nvSpPr>
          <p:spPr>
            <a:xfrm>
              <a:off x="764272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815057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1" name="Google Shape;181;p14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82" name="Google Shape;182;p14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4"/>
          <p:cNvSpPr/>
          <p:nvPr/>
        </p:nvSpPr>
        <p:spPr>
          <a:xfrm>
            <a:off x="6441325" y="11200"/>
            <a:ext cx="1035900" cy="1023900"/>
          </a:xfrm>
          <a:prstGeom prst="sun">
            <a:avLst>
              <a:gd name="adj" fmla="val 25000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4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287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500"/>
              <a:buFont typeface="Encode Sans Semi Condensed SemiBold"/>
              <a:buChar char="●"/>
              <a:defRPr sz="2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Encode Sans Semi Condensed SemiBold"/>
              <a:buChar char="○"/>
              <a:defRPr sz="23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Encode Sans Semi Condensed SemiBold"/>
              <a:buChar char="■"/>
              <a:defRPr sz="22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900"/>
              <a:buFont typeface="Encode Sans Semi Condensed SemiBold"/>
              <a:buChar char="●"/>
              <a:defRPr sz="19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700"/>
              <a:buFont typeface="Encode Sans Semi Condensed SemiBold"/>
              <a:buChar char="○"/>
              <a:defRPr sz="17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500"/>
              <a:buFont typeface="Encode Sans Semi Condensed SemiBold"/>
              <a:buChar char="■"/>
              <a:defRPr sz="1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●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○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■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appy Pastel Buildings at Night">
  <p:cSld name="CUSTOM_4_1">
    <p:bg>
      <p:bgPr>
        <a:solidFill>
          <a:srgbClr val="000000"/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9pPr>
          </a:lstStyle>
          <a:p>
            <a:endParaRPr/>
          </a:p>
        </p:txBody>
      </p:sp>
      <p:sp>
        <p:nvSpPr>
          <p:cNvPr id="187" name="Google Shape;187;p15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88" name="Google Shape;188;p15"/>
          <p:cNvGrpSpPr/>
          <p:nvPr/>
        </p:nvGrpSpPr>
        <p:grpSpPr>
          <a:xfrm>
            <a:off x="581250" y="2743200"/>
            <a:ext cx="8078450" cy="2400350"/>
            <a:chOff x="581250" y="2743200"/>
            <a:chExt cx="8078450" cy="2400350"/>
          </a:xfrm>
        </p:grpSpPr>
        <p:sp>
          <p:nvSpPr>
            <p:cNvPr id="189" name="Google Shape;189;p15"/>
            <p:cNvSpPr/>
            <p:nvPr/>
          </p:nvSpPr>
          <p:spPr>
            <a:xfrm>
              <a:off x="581250" y="3366650"/>
              <a:ext cx="1212600" cy="17766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15"/>
            <p:cNvSpPr/>
            <p:nvPr/>
          </p:nvSpPr>
          <p:spPr>
            <a:xfrm>
              <a:off x="4014200" y="4396250"/>
              <a:ext cx="1212600" cy="7473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5"/>
            <p:cNvSpPr/>
            <p:nvPr/>
          </p:nvSpPr>
          <p:spPr>
            <a:xfrm>
              <a:off x="5730650" y="2743200"/>
              <a:ext cx="1212600" cy="24000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5"/>
            <p:cNvSpPr/>
            <p:nvPr/>
          </p:nvSpPr>
          <p:spPr>
            <a:xfrm>
              <a:off x="2297725" y="3803075"/>
              <a:ext cx="1212600" cy="13404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5"/>
            <p:cNvSpPr/>
            <p:nvPr/>
          </p:nvSpPr>
          <p:spPr>
            <a:xfrm>
              <a:off x="768050" y="35960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15"/>
            <p:cNvSpPr/>
            <p:nvPr/>
          </p:nvSpPr>
          <p:spPr>
            <a:xfrm>
              <a:off x="1275900" y="35960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15"/>
            <p:cNvSpPr/>
            <p:nvPr/>
          </p:nvSpPr>
          <p:spPr>
            <a:xfrm>
              <a:off x="776875" y="41411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5"/>
            <p:cNvSpPr/>
            <p:nvPr/>
          </p:nvSpPr>
          <p:spPr>
            <a:xfrm>
              <a:off x="1284725" y="41411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5"/>
            <p:cNvSpPr/>
            <p:nvPr/>
          </p:nvSpPr>
          <p:spPr>
            <a:xfrm>
              <a:off x="776875" y="46862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5"/>
            <p:cNvSpPr/>
            <p:nvPr/>
          </p:nvSpPr>
          <p:spPr>
            <a:xfrm>
              <a:off x="1284725" y="46862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5"/>
            <p:cNvSpPr/>
            <p:nvPr/>
          </p:nvSpPr>
          <p:spPr>
            <a:xfrm>
              <a:off x="2488925" y="413527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5"/>
            <p:cNvSpPr/>
            <p:nvPr/>
          </p:nvSpPr>
          <p:spPr>
            <a:xfrm>
              <a:off x="2996775" y="413527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5"/>
            <p:cNvSpPr/>
            <p:nvPr/>
          </p:nvSpPr>
          <p:spPr>
            <a:xfrm>
              <a:off x="2497750" y="468037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5"/>
            <p:cNvSpPr/>
            <p:nvPr/>
          </p:nvSpPr>
          <p:spPr>
            <a:xfrm>
              <a:off x="3005600" y="468037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5"/>
            <p:cNvSpPr/>
            <p:nvPr/>
          </p:nvSpPr>
          <p:spPr>
            <a:xfrm>
              <a:off x="4209813" y="46587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5"/>
            <p:cNvSpPr/>
            <p:nvPr/>
          </p:nvSpPr>
          <p:spPr>
            <a:xfrm>
              <a:off x="4717663" y="46587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5"/>
            <p:cNvSpPr/>
            <p:nvPr/>
          </p:nvSpPr>
          <p:spPr>
            <a:xfrm>
              <a:off x="5921875" y="35685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5"/>
            <p:cNvSpPr/>
            <p:nvPr/>
          </p:nvSpPr>
          <p:spPr>
            <a:xfrm>
              <a:off x="6429725" y="35685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5"/>
            <p:cNvSpPr/>
            <p:nvPr/>
          </p:nvSpPr>
          <p:spPr>
            <a:xfrm>
              <a:off x="5930700" y="41136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5"/>
            <p:cNvSpPr/>
            <p:nvPr/>
          </p:nvSpPr>
          <p:spPr>
            <a:xfrm>
              <a:off x="6438550" y="41136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5"/>
            <p:cNvSpPr/>
            <p:nvPr/>
          </p:nvSpPr>
          <p:spPr>
            <a:xfrm>
              <a:off x="5930700" y="46587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5"/>
            <p:cNvSpPr/>
            <p:nvPr/>
          </p:nvSpPr>
          <p:spPr>
            <a:xfrm>
              <a:off x="6438550" y="46587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5"/>
            <p:cNvSpPr/>
            <p:nvPr/>
          </p:nvSpPr>
          <p:spPr>
            <a:xfrm>
              <a:off x="5926275" y="30234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5"/>
            <p:cNvSpPr/>
            <p:nvPr/>
          </p:nvSpPr>
          <p:spPr>
            <a:xfrm>
              <a:off x="6434125" y="30234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5"/>
            <p:cNvSpPr/>
            <p:nvPr/>
          </p:nvSpPr>
          <p:spPr>
            <a:xfrm>
              <a:off x="7447100" y="3366650"/>
              <a:ext cx="1212600" cy="17766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5"/>
            <p:cNvSpPr/>
            <p:nvPr/>
          </p:nvSpPr>
          <p:spPr>
            <a:xfrm>
              <a:off x="7633900" y="35960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5"/>
            <p:cNvSpPr/>
            <p:nvPr/>
          </p:nvSpPr>
          <p:spPr>
            <a:xfrm>
              <a:off x="8141750" y="35960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5"/>
            <p:cNvSpPr/>
            <p:nvPr/>
          </p:nvSpPr>
          <p:spPr>
            <a:xfrm>
              <a:off x="7642725" y="41411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5"/>
            <p:cNvSpPr/>
            <p:nvPr/>
          </p:nvSpPr>
          <p:spPr>
            <a:xfrm>
              <a:off x="8150575" y="41411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5"/>
            <p:cNvSpPr/>
            <p:nvPr/>
          </p:nvSpPr>
          <p:spPr>
            <a:xfrm>
              <a:off x="7642725" y="46862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5"/>
            <p:cNvSpPr/>
            <p:nvPr/>
          </p:nvSpPr>
          <p:spPr>
            <a:xfrm>
              <a:off x="8150575" y="46862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0" name="Google Shape;220;p15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1" name="Google Shape;221;p15"/>
          <p:cNvSpPr/>
          <p:nvPr/>
        </p:nvSpPr>
        <p:spPr>
          <a:xfrm>
            <a:off x="6874000" y="131000"/>
            <a:ext cx="548700" cy="804300"/>
          </a:xfrm>
          <a:prstGeom prst="moon">
            <a:avLst>
              <a:gd name="adj" fmla="val 50000"/>
            </a:avLst>
          </a:prstGeom>
          <a:solidFill>
            <a:srgbClr val="80808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5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8510700" cy="29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Char char="●"/>
              <a:defRPr sz="2500">
                <a:solidFill>
                  <a:srgbClr val="FFFFFF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Char char="○"/>
              <a:defRPr sz="2300">
                <a:solidFill>
                  <a:srgbClr val="FFFFFF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Char char="■"/>
              <a:defRPr sz="2200">
                <a:solidFill>
                  <a:srgbClr val="FFFFFF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●"/>
              <a:defRPr sz="1900">
                <a:solidFill>
                  <a:srgbClr val="FFFFFF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  <a:defRPr sz="1700">
                <a:solidFill>
                  <a:srgbClr val="FFFFFF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■"/>
              <a:defRPr sz="1500">
                <a:solidFill>
                  <a:srgbClr val="FFFFFF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●"/>
              <a:defRPr sz="1000">
                <a:solidFill>
                  <a:srgbClr val="FFFFFF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○"/>
              <a:defRPr sz="1000">
                <a:solidFill>
                  <a:srgbClr val="FFFFFF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■"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rca Background">
  <p:cSld name="CUSTOM_3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6"/>
          <p:cNvSpPr/>
          <p:nvPr/>
        </p:nvSpPr>
        <p:spPr>
          <a:xfrm>
            <a:off x="3888100" y="0"/>
            <a:ext cx="52560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6"/>
          <p:cNvSpPr/>
          <p:nvPr/>
        </p:nvSpPr>
        <p:spPr>
          <a:xfrm>
            <a:off x="0" y="4547675"/>
            <a:ext cx="91440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6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27" name="Google Shape;227;p16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6"/>
          <p:cNvSpPr/>
          <p:nvPr/>
        </p:nvSpPr>
        <p:spPr>
          <a:xfrm>
            <a:off x="0" y="3410756"/>
            <a:ext cx="91440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6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30" name="Google Shape;230;p16"/>
          <p:cNvSpPr/>
          <p:nvPr/>
        </p:nvSpPr>
        <p:spPr>
          <a:xfrm>
            <a:off x="73125" y="2273825"/>
            <a:ext cx="90708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6"/>
          <p:cNvSpPr/>
          <p:nvPr/>
        </p:nvSpPr>
        <p:spPr>
          <a:xfrm>
            <a:off x="3888100" y="1136919"/>
            <a:ext cx="52560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6"/>
          <p:cNvSpPr/>
          <p:nvPr/>
        </p:nvSpPr>
        <p:spPr>
          <a:xfrm>
            <a:off x="0" y="0"/>
            <a:ext cx="3888000" cy="2295000"/>
          </a:xfrm>
          <a:prstGeom prst="flowChartAlternateProcess">
            <a:avLst/>
          </a:prstGeom>
          <a:solidFill>
            <a:srgbClr val="003C71">
              <a:alpha val="44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6"/>
          <p:cNvSpPr/>
          <p:nvPr/>
        </p:nvSpPr>
        <p:spPr>
          <a:xfrm>
            <a:off x="865375" y="265750"/>
            <a:ext cx="1974600" cy="16437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BFBFB">
              <a:alpha val="47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6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235" name="Google Shape;235;p16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500"/>
              <a:buFont typeface="Encode Sans Semi Condensed SemiBold"/>
              <a:buChar char="●"/>
              <a:defRPr sz="2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Encode Sans Semi Condensed SemiBold"/>
              <a:buChar char="○"/>
              <a:defRPr sz="23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Encode Sans Semi Condensed SemiBold"/>
              <a:buChar char="■"/>
              <a:defRPr sz="22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900"/>
              <a:buFont typeface="Encode Sans Semi Condensed SemiBold"/>
              <a:buChar char="●"/>
              <a:defRPr sz="19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700"/>
              <a:buFont typeface="Encode Sans Semi Condensed SemiBold"/>
              <a:buChar char="○"/>
              <a:defRPr sz="17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500"/>
              <a:buFont typeface="Encode Sans Semi Condensed SemiBold"/>
              <a:buChar char="■"/>
              <a:defRPr sz="1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●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○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■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lain White Background">
  <p:cSld name="CUSTOM_3_1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7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238" name="Google Shape;238;p17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39" name="Google Shape;239;p17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17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287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500"/>
              <a:buFont typeface="Encode Sans Semi Condensed SemiBold"/>
              <a:buChar char="●"/>
              <a:defRPr sz="2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Encode Sans Semi Condensed SemiBold"/>
              <a:buChar char="○"/>
              <a:defRPr sz="23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Encode Sans Semi Condensed SemiBold"/>
              <a:buChar char="■"/>
              <a:defRPr sz="22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900"/>
              <a:buFont typeface="Encode Sans Semi Condensed SemiBold"/>
              <a:buChar char="●"/>
              <a:defRPr sz="19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700"/>
              <a:buFont typeface="Encode Sans Semi Condensed SemiBold"/>
              <a:buChar char="○"/>
              <a:defRPr sz="17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500"/>
              <a:buFont typeface="Encode Sans Semi Condensed SemiBold"/>
              <a:buChar char="■"/>
              <a:defRPr sz="1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●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○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■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lain White - No Branding">
  <p:cSld name="CUSTOM_3_1_1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8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243" name="Google Shape;243;p18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32275" y="4134175"/>
            <a:ext cx="3881700" cy="96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ack Top - Plain">
  <p:cSld name="CUSTOM_1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9"/>
          <p:cNvSpPr/>
          <p:nvPr/>
        </p:nvSpPr>
        <p:spPr>
          <a:xfrm>
            <a:off x="-11700" y="0"/>
            <a:ext cx="9167400" cy="8535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9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48" name="Google Shape;248;p19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9" name="Google Shape;249;p19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  <a:defRPr sz="2500">
                <a:solidFill>
                  <a:srgbClr val="000000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○"/>
              <a:defRPr sz="2300">
                <a:solidFill>
                  <a:srgbClr val="000000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■"/>
              <a:defRPr sz="2200">
                <a:solidFill>
                  <a:srgbClr val="000000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  <a:defRPr sz="1900">
                <a:solidFill>
                  <a:srgbClr val="000000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  <a:defRPr sz="1700">
                <a:solidFill>
                  <a:srgbClr val="000000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■"/>
              <a:defRPr sz="1500">
                <a:solidFill>
                  <a:srgbClr val="000000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●"/>
              <a:defRPr sz="1000">
                <a:solidFill>
                  <a:srgbClr val="000000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○"/>
              <a:defRPr sz="1000">
                <a:solidFill>
                  <a:srgbClr val="000000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■"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0"/>
          <p:cNvSpPr txBox="1">
            <a:spLocks noGrp="1"/>
          </p:cNvSpPr>
          <p:nvPr>
            <p:ph type="title"/>
          </p:nvPr>
        </p:nvSpPr>
        <p:spPr>
          <a:xfrm>
            <a:off x="990600" y="114300"/>
            <a:ext cx="792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52" name="Google Shape;252;p20"/>
          <p:cNvSpPr txBox="1">
            <a:spLocks noGrp="1"/>
          </p:cNvSpPr>
          <p:nvPr>
            <p:ph type="dt" idx="10"/>
          </p:nvPr>
        </p:nvSpPr>
        <p:spPr>
          <a:xfrm>
            <a:off x="228600" y="4767262"/>
            <a:ext cx="1371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3" name="Google Shape;253;p20"/>
          <p:cNvSpPr txBox="1">
            <a:spLocks noGrp="1"/>
          </p:cNvSpPr>
          <p:nvPr>
            <p:ph type="ftr" idx="11"/>
          </p:nvPr>
        </p:nvSpPr>
        <p:spPr>
          <a:xfrm>
            <a:off x="2286000" y="4767262"/>
            <a:ext cx="45720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4" name="Google Shape;254;p20"/>
          <p:cNvSpPr txBox="1">
            <a:spLocks noGrp="1"/>
          </p:cNvSpPr>
          <p:nvPr>
            <p:ph type="sldNum" idx="12"/>
          </p:nvPr>
        </p:nvSpPr>
        <p:spPr>
          <a:xfrm>
            <a:off x="7543800" y="4767262"/>
            <a:ext cx="1371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ck with White Top">
  <p:cSld name="CUSTOM_2">
    <p:bg>
      <p:bgPr>
        <a:solidFill>
          <a:srgbClr val="000000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>
            <a:off x="-11700" y="0"/>
            <a:ext cx="9167400" cy="780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2" name="Google Shape;2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12480" y="100584"/>
            <a:ext cx="650425" cy="58537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507150" y="1045850"/>
            <a:ext cx="4412700" cy="32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Char char="●"/>
              <a:defRPr sz="2500">
                <a:solidFill>
                  <a:srgbClr val="FFFFFF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Char char="○"/>
              <a:defRPr sz="2300">
                <a:solidFill>
                  <a:srgbClr val="FFFFFF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Char char="■"/>
              <a:defRPr sz="2200">
                <a:solidFill>
                  <a:srgbClr val="FFFFFF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●"/>
              <a:defRPr sz="1900">
                <a:solidFill>
                  <a:srgbClr val="FFFFFF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  <a:defRPr sz="1700">
                <a:solidFill>
                  <a:srgbClr val="FFFFFF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■"/>
              <a:defRPr sz="1500">
                <a:solidFill>
                  <a:srgbClr val="FFFFFF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●"/>
              <a:defRPr sz="1000">
                <a:solidFill>
                  <a:srgbClr val="FFFFFF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○"/>
              <a:defRPr sz="1000">
                <a:solidFill>
                  <a:srgbClr val="FFFFFF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■"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7" name="Google Shape;257;p2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SzPts val="19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8" name="Google Shape;258;p21"/>
          <p:cNvSpPr txBox="1">
            <a:spLocks noGrp="1"/>
          </p:cNvSpPr>
          <p:nvPr>
            <p:ph type="sldNum" idx="12"/>
          </p:nvPr>
        </p:nvSpPr>
        <p:spPr>
          <a:xfrm>
            <a:off x="6629400" y="4661297"/>
            <a:ext cx="18288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</a:t>
            </a:r>
            <a:endParaRPr>
              <a:solidFill>
                <a:srgbClr val="808080"/>
              </a:solidFill>
              <a:latin typeface="Encode Sans Semi Condensed Light"/>
              <a:ea typeface="Encode Sans Semi Condensed Light"/>
              <a:cs typeface="Encode Sans Semi Condensed Light"/>
              <a:sym typeface="Encode Sans Semi Condensed Light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gradFill>
          <a:gsLst>
            <a:gs pos="0">
              <a:srgbClr val="BFBFBF"/>
            </a:gs>
            <a:gs pos="44000">
              <a:schemeClr val="accent1"/>
            </a:gs>
            <a:gs pos="100000">
              <a:srgbClr val="000000"/>
            </a:gs>
          </a:gsLst>
          <a:lin ang="5400700" scaled="0"/>
        </a:gradFill>
        <a:effectLst/>
      </p:bgPr>
    </p:bg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3"/>
          <p:cNvSpPr/>
          <p:nvPr/>
        </p:nvSpPr>
        <p:spPr>
          <a:xfrm>
            <a:off x="11" y="-2504"/>
            <a:ext cx="9162955" cy="5148516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3"/>
          <p:cNvSpPr/>
          <p:nvPr/>
        </p:nvSpPr>
        <p:spPr>
          <a:xfrm rot="-1181051">
            <a:off x="3460427" y="-661443"/>
            <a:ext cx="5242557" cy="5242352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3"/>
          <p:cNvSpPr txBox="1">
            <a:spLocks noGrp="1"/>
          </p:cNvSpPr>
          <p:nvPr>
            <p:ph type="ctrTitle"/>
          </p:nvPr>
        </p:nvSpPr>
        <p:spPr>
          <a:xfrm>
            <a:off x="914400" y="20978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68" name="Google Shape;268;p23"/>
          <p:cNvSpPr/>
          <p:nvPr/>
        </p:nvSpPr>
        <p:spPr>
          <a:xfrm>
            <a:off x="-11700" y="0"/>
            <a:ext cx="9167400" cy="1285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23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270" name="Google Shape;270;p23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6900" y="300350"/>
            <a:ext cx="785100" cy="711600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23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72" name="Google Shape;272;p23"/>
          <p:cNvSpPr txBox="1">
            <a:spLocks noGrp="1"/>
          </p:cNvSpPr>
          <p:nvPr>
            <p:ph type="ctrTitle" idx="2"/>
          </p:nvPr>
        </p:nvSpPr>
        <p:spPr>
          <a:xfrm>
            <a:off x="914400" y="35372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ck with White Top">
  <p:cSld name="CUSTOM_2">
    <p:bg>
      <p:bgPr>
        <a:solidFill>
          <a:srgbClr val="000000"/>
        </a:solidFill>
        <a:effectLst/>
      </p:bgPr>
    </p:bg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4"/>
          <p:cNvSpPr/>
          <p:nvPr/>
        </p:nvSpPr>
        <p:spPr>
          <a:xfrm>
            <a:off x="-11700" y="0"/>
            <a:ext cx="9167400" cy="780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4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76" name="Google Shape;276;p2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12480" y="100584"/>
            <a:ext cx="650425" cy="585375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24"/>
          <p:cNvSpPr txBox="1">
            <a:spLocks noGrp="1"/>
          </p:cNvSpPr>
          <p:nvPr>
            <p:ph type="body" idx="1"/>
          </p:nvPr>
        </p:nvSpPr>
        <p:spPr>
          <a:xfrm>
            <a:off x="507150" y="1045850"/>
            <a:ext cx="4412700" cy="32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Char char="●"/>
              <a:defRPr sz="2500">
                <a:solidFill>
                  <a:srgbClr val="FFFFFF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Char char="○"/>
              <a:defRPr sz="2300">
                <a:solidFill>
                  <a:srgbClr val="FFFFFF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Char char="■"/>
              <a:defRPr sz="2200">
                <a:solidFill>
                  <a:srgbClr val="FFFFFF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●"/>
              <a:defRPr sz="1900">
                <a:solidFill>
                  <a:srgbClr val="FFFFFF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  <a:defRPr sz="1700">
                <a:solidFill>
                  <a:srgbClr val="FFFFFF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■"/>
              <a:defRPr sz="1500">
                <a:solidFill>
                  <a:srgbClr val="FFFFFF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●"/>
              <a:defRPr sz="1000">
                <a:solidFill>
                  <a:srgbClr val="FFFFFF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○"/>
              <a:defRPr sz="1000">
                <a:solidFill>
                  <a:srgbClr val="FFFFFF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■"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78" name="Google Shape;278;p24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ck with White Top - Fancy">
  <p:cSld name="CUSTOM_2_1">
    <p:bg>
      <p:bgPr>
        <a:gradFill>
          <a:gsLst>
            <a:gs pos="0">
              <a:schemeClr val="accent3"/>
            </a:gs>
            <a:gs pos="50000">
              <a:schemeClr val="dk1"/>
            </a:gs>
            <a:gs pos="100000">
              <a:srgbClr val="141517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5"/>
          <p:cNvSpPr/>
          <p:nvPr/>
        </p:nvSpPr>
        <p:spPr>
          <a:xfrm>
            <a:off x="-19425" y="780550"/>
            <a:ext cx="1010100" cy="43890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25"/>
          <p:cNvSpPr/>
          <p:nvPr/>
        </p:nvSpPr>
        <p:spPr>
          <a:xfrm>
            <a:off x="0" y="780600"/>
            <a:ext cx="9162955" cy="4363819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25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3" name="Google Shape;283;p25"/>
          <p:cNvSpPr txBox="1">
            <a:spLocks noGrp="1"/>
          </p:cNvSpPr>
          <p:nvPr>
            <p:ph type="body" idx="1"/>
          </p:nvPr>
        </p:nvSpPr>
        <p:spPr>
          <a:xfrm>
            <a:off x="507150" y="1045850"/>
            <a:ext cx="4412700" cy="32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Char char="●"/>
              <a:defRPr sz="2500">
                <a:solidFill>
                  <a:srgbClr val="FFFFFF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Char char="○"/>
              <a:defRPr sz="2300">
                <a:solidFill>
                  <a:srgbClr val="FFFFFF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Char char="■"/>
              <a:defRPr sz="2200">
                <a:solidFill>
                  <a:srgbClr val="FFFFFF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●"/>
              <a:defRPr sz="1900">
                <a:solidFill>
                  <a:srgbClr val="FFFFFF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  <a:defRPr sz="1700">
                <a:solidFill>
                  <a:srgbClr val="FFFFFF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■"/>
              <a:defRPr sz="1500">
                <a:solidFill>
                  <a:srgbClr val="FFFFFF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●"/>
              <a:defRPr sz="1000">
                <a:solidFill>
                  <a:srgbClr val="FFFFFF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○"/>
              <a:defRPr sz="1000">
                <a:solidFill>
                  <a:srgbClr val="FFFFFF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■"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84" name="Google Shape;284;p25"/>
          <p:cNvSpPr txBox="1"/>
          <p:nvPr/>
        </p:nvSpPr>
        <p:spPr>
          <a:xfrm>
            <a:off x="231475" y="4892040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5" name="Google Shape;285;p25"/>
          <p:cNvSpPr/>
          <p:nvPr/>
        </p:nvSpPr>
        <p:spPr>
          <a:xfrm rot="-1471604">
            <a:off x="4206629" y="-157999"/>
            <a:ext cx="5323623" cy="5164741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25"/>
          <p:cNvSpPr/>
          <p:nvPr/>
        </p:nvSpPr>
        <p:spPr>
          <a:xfrm>
            <a:off x="-11700" y="0"/>
            <a:ext cx="9167400" cy="78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5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  <p:pic>
        <p:nvPicPr>
          <p:cNvPr id="288" name="Google Shape;288;p2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12480" y="100584"/>
            <a:ext cx="650425" cy="58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ck with White Top - Fancy 1">
  <p:cSld name="CUSTOM_2_1_1">
    <p:bg>
      <p:bgPr>
        <a:gradFill>
          <a:gsLst>
            <a:gs pos="0">
              <a:schemeClr val="accent3"/>
            </a:gs>
            <a:gs pos="50000">
              <a:schemeClr val="dk1"/>
            </a:gs>
            <a:gs pos="100000">
              <a:srgbClr val="141517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6"/>
          <p:cNvSpPr/>
          <p:nvPr/>
        </p:nvSpPr>
        <p:spPr>
          <a:xfrm>
            <a:off x="-19425" y="780550"/>
            <a:ext cx="1010100" cy="43890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6"/>
          <p:cNvSpPr/>
          <p:nvPr/>
        </p:nvSpPr>
        <p:spPr>
          <a:xfrm>
            <a:off x="0" y="780600"/>
            <a:ext cx="9162955" cy="4363819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26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3" name="Google Shape;293;p26"/>
          <p:cNvSpPr txBox="1"/>
          <p:nvPr/>
        </p:nvSpPr>
        <p:spPr>
          <a:xfrm>
            <a:off x="231475" y="4892040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94" name="Google Shape;294;p26"/>
          <p:cNvSpPr/>
          <p:nvPr/>
        </p:nvSpPr>
        <p:spPr>
          <a:xfrm rot="-1471604">
            <a:off x="4206629" y="-157999"/>
            <a:ext cx="5323623" cy="5164741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26"/>
          <p:cNvSpPr/>
          <p:nvPr/>
        </p:nvSpPr>
        <p:spPr>
          <a:xfrm>
            <a:off x="-11700" y="0"/>
            <a:ext cx="9167400" cy="1285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6" name="Google Shape;296;p2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35275" y="252975"/>
            <a:ext cx="861225" cy="775100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26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98" name="Google Shape;298;p26"/>
          <p:cNvSpPr txBox="1">
            <a:spLocks noGrp="1"/>
          </p:cNvSpPr>
          <p:nvPr>
            <p:ph type="ctrTitle"/>
          </p:nvPr>
        </p:nvSpPr>
        <p:spPr>
          <a:xfrm>
            <a:off x="914400" y="20978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99" name="Google Shape;299;p26"/>
          <p:cNvSpPr txBox="1">
            <a:spLocks noGrp="1"/>
          </p:cNvSpPr>
          <p:nvPr>
            <p:ph type="ctrTitle" idx="2"/>
          </p:nvPr>
        </p:nvSpPr>
        <p:spPr>
          <a:xfrm>
            <a:off x="914400" y="33848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ue Top - Fancy Title">
  <p:cSld name="TITLE_AND_BODY_1">
    <p:bg>
      <p:bgPr>
        <a:gradFill>
          <a:gsLst>
            <a:gs pos="0">
              <a:srgbClr val="FFFFFF"/>
            </a:gs>
            <a:gs pos="100000">
              <a:srgbClr val="9CC2D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1" name="Google Shape;301;p27"/>
          <p:cNvGrpSpPr/>
          <p:nvPr/>
        </p:nvGrpSpPr>
        <p:grpSpPr>
          <a:xfrm>
            <a:off x="-100" y="-73"/>
            <a:ext cx="9144088" cy="5143548"/>
            <a:chOff x="8145036" y="0"/>
            <a:chExt cx="4014438" cy="2258121"/>
          </a:xfrm>
        </p:grpSpPr>
        <p:sp>
          <p:nvSpPr>
            <p:cNvPr id="302" name="Google Shape;302;p27"/>
            <p:cNvSpPr/>
            <p:nvPr/>
          </p:nvSpPr>
          <p:spPr>
            <a:xfrm>
              <a:off x="8145036" y="0"/>
              <a:ext cx="4014376" cy="2258121"/>
            </a:xfrm>
            <a:custGeom>
              <a:avLst/>
              <a:gdLst/>
              <a:ahLst/>
              <a:cxnLst/>
              <a:rect l="l" t="t" r="r" b="b"/>
              <a:pathLst>
                <a:path w="4014376" h="2258121" extrusionOk="0">
                  <a:moveTo>
                    <a:pt x="2148603" y="1774988"/>
                  </a:moveTo>
                  <a:cubicBezTo>
                    <a:pt x="1965654" y="1382640"/>
                    <a:pt x="1863892" y="1164459"/>
                    <a:pt x="1939873" y="955604"/>
                  </a:cubicBezTo>
                  <a:cubicBezTo>
                    <a:pt x="2015855" y="746748"/>
                    <a:pt x="2234119" y="645049"/>
                    <a:pt x="2626468" y="462162"/>
                  </a:cubicBezTo>
                  <a:cubicBezTo>
                    <a:pt x="3018816" y="279275"/>
                    <a:pt x="3236997" y="177451"/>
                    <a:pt x="3445831" y="253432"/>
                  </a:cubicBezTo>
                  <a:cubicBezTo>
                    <a:pt x="3654666" y="329414"/>
                    <a:pt x="3756386" y="547678"/>
                    <a:pt x="3939272" y="940006"/>
                  </a:cubicBezTo>
                  <a:cubicBezTo>
                    <a:pt x="3966182" y="997693"/>
                    <a:pt x="3991294" y="1051574"/>
                    <a:pt x="4014377" y="1102256"/>
                  </a:cubicBezTo>
                  <a:lnTo>
                    <a:pt x="4014377" y="0"/>
                  </a:lnTo>
                  <a:lnTo>
                    <a:pt x="0" y="0"/>
                  </a:lnTo>
                  <a:lnTo>
                    <a:pt x="0" y="2258122"/>
                  </a:lnTo>
                  <a:lnTo>
                    <a:pt x="2400007" y="2258122"/>
                  </a:lnTo>
                  <a:cubicBezTo>
                    <a:pt x="2320283" y="2143125"/>
                    <a:pt x="2245932" y="1983697"/>
                    <a:pt x="2148603" y="17749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27"/>
            <p:cNvSpPr/>
            <p:nvPr/>
          </p:nvSpPr>
          <p:spPr>
            <a:xfrm>
              <a:off x="11595195" y="1947441"/>
              <a:ext cx="564279" cy="310680"/>
            </a:xfrm>
            <a:custGeom>
              <a:avLst/>
              <a:gdLst/>
              <a:ahLst/>
              <a:cxnLst/>
              <a:rect l="l" t="t" r="r" b="b"/>
              <a:pathLst>
                <a:path w="564279" h="310680" extrusionOk="0">
                  <a:moveTo>
                    <a:pt x="11332" y="305390"/>
                  </a:moveTo>
                  <a:lnTo>
                    <a:pt x="0" y="310680"/>
                  </a:lnTo>
                  <a:lnTo>
                    <a:pt x="564279" y="310680"/>
                  </a:lnTo>
                  <a:lnTo>
                    <a:pt x="564279" y="0"/>
                  </a:lnTo>
                  <a:cubicBezTo>
                    <a:pt x="447610" y="101929"/>
                    <a:pt x="266229" y="186525"/>
                    <a:pt x="11332" y="305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4" name="Google Shape;304;p27"/>
          <p:cNvSpPr txBox="1"/>
          <p:nvPr/>
        </p:nvSpPr>
        <p:spPr>
          <a:xfrm>
            <a:off x="231475" y="4892040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Office of Personal Property Management</a:t>
            </a:r>
            <a:endParaRPr sz="16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05" name="Google Shape;305;p27"/>
          <p:cNvSpPr/>
          <p:nvPr/>
        </p:nvSpPr>
        <p:spPr>
          <a:xfrm rot="-1180608">
            <a:off x="4528524" y="1363532"/>
            <a:ext cx="4620841" cy="4442142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27"/>
          <p:cNvSpPr/>
          <p:nvPr/>
        </p:nvSpPr>
        <p:spPr>
          <a:xfrm>
            <a:off x="11850" y="0"/>
            <a:ext cx="9144000" cy="1285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7"/>
          <p:cNvSpPr txBox="1">
            <a:spLocks noGrp="1"/>
          </p:cNvSpPr>
          <p:nvPr>
            <p:ph type="ctrTitle"/>
          </p:nvPr>
        </p:nvSpPr>
        <p:spPr>
          <a:xfrm>
            <a:off x="914400" y="20216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308" name="Google Shape;308;p27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09" name="Google Shape;309;p27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6900" y="300350"/>
            <a:ext cx="785100" cy="711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27"/>
          <p:cNvSpPr txBox="1">
            <a:spLocks noGrp="1"/>
          </p:cNvSpPr>
          <p:nvPr>
            <p:ph type="ctrTitle" idx="2"/>
          </p:nvPr>
        </p:nvSpPr>
        <p:spPr>
          <a:xfrm>
            <a:off x="914400" y="33848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ue Top - Fancy 1">
  <p:cSld name="TITLE_AND_BODY_1_2">
    <p:bg>
      <p:bgPr>
        <a:gradFill>
          <a:gsLst>
            <a:gs pos="0">
              <a:srgbClr val="FFFFFF"/>
            </a:gs>
            <a:gs pos="100000">
              <a:srgbClr val="9CC2D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8"/>
          <p:cNvSpPr/>
          <p:nvPr/>
        </p:nvSpPr>
        <p:spPr>
          <a:xfrm>
            <a:off x="0" y="3050"/>
            <a:ext cx="9144000" cy="819900"/>
          </a:xfrm>
          <a:prstGeom prst="rect">
            <a:avLst/>
          </a:prstGeom>
          <a:solidFill>
            <a:srgbClr val="003C7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</a:endParaRPr>
          </a:p>
        </p:txBody>
      </p:sp>
      <p:grpSp>
        <p:nvGrpSpPr>
          <p:cNvPr id="313" name="Google Shape;313;p28"/>
          <p:cNvGrpSpPr/>
          <p:nvPr/>
        </p:nvGrpSpPr>
        <p:grpSpPr>
          <a:xfrm>
            <a:off x="-75" y="822950"/>
            <a:ext cx="9144088" cy="4320463"/>
            <a:chOff x="8145036" y="0"/>
            <a:chExt cx="4014438" cy="2258121"/>
          </a:xfrm>
        </p:grpSpPr>
        <p:sp>
          <p:nvSpPr>
            <p:cNvPr id="314" name="Google Shape;314;p28"/>
            <p:cNvSpPr/>
            <p:nvPr/>
          </p:nvSpPr>
          <p:spPr>
            <a:xfrm>
              <a:off x="8145036" y="0"/>
              <a:ext cx="4014376" cy="2258121"/>
            </a:xfrm>
            <a:custGeom>
              <a:avLst/>
              <a:gdLst/>
              <a:ahLst/>
              <a:cxnLst/>
              <a:rect l="l" t="t" r="r" b="b"/>
              <a:pathLst>
                <a:path w="4014376" h="2258121" extrusionOk="0">
                  <a:moveTo>
                    <a:pt x="2148603" y="1774988"/>
                  </a:moveTo>
                  <a:cubicBezTo>
                    <a:pt x="1965654" y="1382640"/>
                    <a:pt x="1863892" y="1164459"/>
                    <a:pt x="1939873" y="955604"/>
                  </a:cubicBezTo>
                  <a:cubicBezTo>
                    <a:pt x="2015855" y="746748"/>
                    <a:pt x="2234119" y="645049"/>
                    <a:pt x="2626468" y="462162"/>
                  </a:cubicBezTo>
                  <a:cubicBezTo>
                    <a:pt x="3018816" y="279275"/>
                    <a:pt x="3236997" y="177451"/>
                    <a:pt x="3445831" y="253432"/>
                  </a:cubicBezTo>
                  <a:cubicBezTo>
                    <a:pt x="3654666" y="329414"/>
                    <a:pt x="3756386" y="547678"/>
                    <a:pt x="3939272" y="940006"/>
                  </a:cubicBezTo>
                  <a:cubicBezTo>
                    <a:pt x="3966182" y="997693"/>
                    <a:pt x="3991294" y="1051574"/>
                    <a:pt x="4014377" y="1102256"/>
                  </a:cubicBezTo>
                  <a:lnTo>
                    <a:pt x="4014377" y="0"/>
                  </a:lnTo>
                  <a:lnTo>
                    <a:pt x="0" y="0"/>
                  </a:lnTo>
                  <a:lnTo>
                    <a:pt x="0" y="2258122"/>
                  </a:lnTo>
                  <a:lnTo>
                    <a:pt x="2400007" y="2258122"/>
                  </a:lnTo>
                  <a:cubicBezTo>
                    <a:pt x="2320283" y="2143125"/>
                    <a:pt x="2245932" y="1983697"/>
                    <a:pt x="2148603" y="17749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8"/>
            <p:cNvSpPr/>
            <p:nvPr/>
          </p:nvSpPr>
          <p:spPr>
            <a:xfrm>
              <a:off x="11595195" y="1947441"/>
              <a:ext cx="564279" cy="310680"/>
            </a:xfrm>
            <a:custGeom>
              <a:avLst/>
              <a:gdLst/>
              <a:ahLst/>
              <a:cxnLst/>
              <a:rect l="l" t="t" r="r" b="b"/>
              <a:pathLst>
                <a:path w="564279" h="310680" extrusionOk="0">
                  <a:moveTo>
                    <a:pt x="11332" y="305390"/>
                  </a:moveTo>
                  <a:lnTo>
                    <a:pt x="0" y="310680"/>
                  </a:lnTo>
                  <a:lnTo>
                    <a:pt x="564279" y="310680"/>
                  </a:lnTo>
                  <a:lnTo>
                    <a:pt x="564279" y="0"/>
                  </a:lnTo>
                  <a:cubicBezTo>
                    <a:pt x="447610" y="101929"/>
                    <a:pt x="266229" y="186525"/>
                    <a:pt x="11332" y="30539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6" name="Google Shape;316;p28"/>
          <p:cNvSpPr txBox="1">
            <a:spLocks noGrp="1"/>
          </p:cNvSpPr>
          <p:nvPr>
            <p:ph type="title"/>
          </p:nvPr>
        </p:nvSpPr>
        <p:spPr>
          <a:xfrm>
            <a:off x="228600" y="265175"/>
            <a:ext cx="7907100" cy="486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28"/>
          <p:cNvSpPr txBox="1"/>
          <p:nvPr/>
        </p:nvSpPr>
        <p:spPr>
          <a:xfrm>
            <a:off x="231475" y="4892040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 sz="16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8" name="Google Shape;318;p28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9" name="Google Shape;319;p28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  <a:defRPr sz="2500">
                <a:solidFill>
                  <a:srgbClr val="000000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○"/>
              <a:defRPr sz="2300">
                <a:solidFill>
                  <a:srgbClr val="000000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■"/>
              <a:defRPr sz="2200">
                <a:solidFill>
                  <a:srgbClr val="000000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  <a:defRPr sz="1900">
                <a:solidFill>
                  <a:srgbClr val="000000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  <a:defRPr sz="1700">
                <a:solidFill>
                  <a:srgbClr val="000000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■"/>
              <a:defRPr sz="1500">
                <a:solidFill>
                  <a:srgbClr val="000000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●"/>
              <a:defRPr sz="1000">
                <a:solidFill>
                  <a:srgbClr val="000000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○"/>
              <a:defRPr sz="1000">
                <a:solidFill>
                  <a:srgbClr val="000000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■"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320" name="Google Shape;320;p28"/>
          <p:cNvSpPr/>
          <p:nvPr/>
        </p:nvSpPr>
        <p:spPr>
          <a:xfrm rot="-1180608">
            <a:off x="4528524" y="1363532"/>
            <a:ext cx="4620841" cy="4442142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ue Top Plain">
  <p:cSld name="TITLE_AND_BODY_1_1">
    <p:bg>
      <p:bgPr>
        <a:solidFill>
          <a:srgbClr val="FFFFFF"/>
        </a:solidFill>
        <a:effectLst/>
      </p:bgPr>
    </p:bg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9"/>
          <p:cNvSpPr/>
          <p:nvPr/>
        </p:nvSpPr>
        <p:spPr>
          <a:xfrm>
            <a:off x="0" y="3050"/>
            <a:ext cx="9144000" cy="819900"/>
          </a:xfrm>
          <a:prstGeom prst="rect">
            <a:avLst/>
          </a:prstGeom>
          <a:solidFill>
            <a:srgbClr val="003C7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</a:endParaRPr>
          </a:p>
        </p:txBody>
      </p:sp>
      <p:sp>
        <p:nvSpPr>
          <p:cNvPr id="323" name="Google Shape;323;p29"/>
          <p:cNvSpPr txBox="1">
            <a:spLocks noGrp="1"/>
          </p:cNvSpPr>
          <p:nvPr>
            <p:ph type="title"/>
          </p:nvPr>
        </p:nvSpPr>
        <p:spPr>
          <a:xfrm>
            <a:off x="228600" y="265175"/>
            <a:ext cx="7425300" cy="486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29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5" name="Google Shape;325;p29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  <a:defRPr sz="2500">
                <a:solidFill>
                  <a:srgbClr val="000000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○"/>
              <a:defRPr sz="2300">
                <a:solidFill>
                  <a:srgbClr val="000000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■"/>
              <a:defRPr sz="2200">
                <a:solidFill>
                  <a:srgbClr val="000000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  <a:defRPr sz="1900">
                <a:solidFill>
                  <a:srgbClr val="000000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  <a:defRPr sz="1700">
                <a:solidFill>
                  <a:srgbClr val="000000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■"/>
              <a:defRPr sz="1500">
                <a:solidFill>
                  <a:srgbClr val="000000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●"/>
              <a:defRPr sz="1000">
                <a:solidFill>
                  <a:srgbClr val="000000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○"/>
              <a:defRPr sz="1000">
                <a:solidFill>
                  <a:srgbClr val="000000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■"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 with White Top Plain">
  <p:cSld name="TITLE_AND_BODY_1_1_1">
    <p:bg>
      <p:bgPr>
        <a:solidFill>
          <a:srgbClr val="FFFFFF"/>
        </a:solidFill>
        <a:effectLst/>
      </p:bgPr>
    </p:bg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0"/>
          <p:cNvSpPr/>
          <p:nvPr/>
        </p:nvSpPr>
        <p:spPr>
          <a:xfrm>
            <a:off x="0" y="793850"/>
            <a:ext cx="9144000" cy="4349700"/>
          </a:xfrm>
          <a:prstGeom prst="rect">
            <a:avLst/>
          </a:prstGeom>
          <a:solidFill>
            <a:srgbClr val="003C7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</a:endParaRPr>
          </a:p>
        </p:txBody>
      </p:sp>
      <p:sp>
        <p:nvSpPr>
          <p:cNvPr id="328" name="Google Shape;328;p30"/>
          <p:cNvSpPr txBox="1">
            <a:spLocks noGrp="1"/>
          </p:cNvSpPr>
          <p:nvPr>
            <p:ph type="title"/>
          </p:nvPr>
        </p:nvSpPr>
        <p:spPr>
          <a:xfrm>
            <a:off x="228600" y="265175"/>
            <a:ext cx="7509000" cy="486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pic>
        <p:nvPicPr>
          <p:cNvPr id="329" name="Google Shape;329;p30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30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1" name="Google Shape;331;p30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29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Encode Sans Semi Condensed SemiBold"/>
              <a:buChar char="●"/>
              <a:defRPr sz="25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Encode Sans Semi Condensed SemiBold"/>
              <a:buChar char="○"/>
              <a:defRPr sz="23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Encode Sans Semi Condensed SemiBold"/>
              <a:buChar char="■"/>
              <a:defRPr sz="22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Encode Sans Semi Condensed SemiBold"/>
              <a:buChar char="●"/>
              <a:defRPr sz="19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Encode Sans Semi Condensed SemiBold"/>
              <a:buChar char="○"/>
              <a:defRPr sz="17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Encode Sans Semi Condensed SemiBold"/>
              <a:buChar char="■"/>
              <a:defRPr sz="15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Encode Sans Semi Condensed SemiBold"/>
              <a:buChar char="●"/>
              <a:defRPr sz="10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Encode Sans Semi Condensed SemiBold"/>
              <a:buChar char="○"/>
              <a:defRPr sz="10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Encode Sans Semi Condensed SemiBold"/>
              <a:buChar char="■"/>
              <a:defRPr sz="10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  <p:sp>
        <p:nvSpPr>
          <p:cNvPr id="332" name="Google Shape;332;p30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80808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 Background Title">
  <p:cSld name="TITLE_AND_BODY_1_1_1_2">
    <p:bg>
      <p:bgPr>
        <a:solidFill>
          <a:srgbClr val="FFFFFF"/>
        </a:solidFill>
        <a:effectLst/>
      </p:bgPr>
    </p:bg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1"/>
          <p:cNvSpPr/>
          <p:nvPr/>
        </p:nvSpPr>
        <p:spPr>
          <a:xfrm>
            <a:off x="0" y="793850"/>
            <a:ext cx="9144000" cy="4349700"/>
          </a:xfrm>
          <a:prstGeom prst="rect">
            <a:avLst/>
          </a:prstGeom>
          <a:solidFill>
            <a:srgbClr val="003C7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</a:endParaRPr>
          </a:p>
        </p:txBody>
      </p:sp>
      <p:sp>
        <p:nvSpPr>
          <p:cNvPr id="335" name="Google Shape;335;p31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6" name="Google Shape;336;p31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80808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7" name="Google Shape;337;p31"/>
          <p:cNvSpPr txBox="1">
            <a:spLocks noGrp="1"/>
          </p:cNvSpPr>
          <p:nvPr>
            <p:ph type="ctrTitle"/>
          </p:nvPr>
        </p:nvSpPr>
        <p:spPr>
          <a:xfrm>
            <a:off x="914400" y="20978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38" name="Google Shape;338;p31"/>
          <p:cNvSpPr txBox="1">
            <a:spLocks noGrp="1"/>
          </p:cNvSpPr>
          <p:nvPr>
            <p:ph type="ctrTitle" idx="2"/>
          </p:nvPr>
        </p:nvSpPr>
        <p:spPr>
          <a:xfrm>
            <a:off x="914400" y="33848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39" name="Google Shape;339;p31"/>
          <p:cNvSpPr/>
          <p:nvPr/>
        </p:nvSpPr>
        <p:spPr>
          <a:xfrm>
            <a:off x="-11700" y="0"/>
            <a:ext cx="9167400" cy="1285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31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41" name="Google Shape;341;p31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6900" y="300350"/>
            <a:ext cx="785100" cy="71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ck with White Top - Fancy">
  <p:cSld name="CUSTOM_2_1">
    <p:bg>
      <p:bgPr>
        <a:gradFill>
          <a:gsLst>
            <a:gs pos="0">
              <a:schemeClr val="accent3"/>
            </a:gs>
            <a:gs pos="50000">
              <a:schemeClr val="dk1"/>
            </a:gs>
            <a:gs pos="100000">
              <a:srgbClr val="141517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19425" y="780550"/>
            <a:ext cx="1010100" cy="43890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/>
          <p:nvPr/>
        </p:nvSpPr>
        <p:spPr>
          <a:xfrm>
            <a:off x="0" y="780600"/>
            <a:ext cx="9162955" cy="4363819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507150" y="1045850"/>
            <a:ext cx="4412700" cy="32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Char char="●"/>
              <a:defRPr sz="2500">
                <a:solidFill>
                  <a:srgbClr val="FFFFFF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Char char="○"/>
              <a:defRPr sz="2300">
                <a:solidFill>
                  <a:srgbClr val="FFFFFF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Char char="■"/>
              <a:defRPr sz="2200">
                <a:solidFill>
                  <a:srgbClr val="FFFFFF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●"/>
              <a:defRPr sz="1900">
                <a:solidFill>
                  <a:srgbClr val="FFFFFF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  <a:defRPr sz="1700">
                <a:solidFill>
                  <a:srgbClr val="FFFFFF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■"/>
              <a:defRPr sz="1500">
                <a:solidFill>
                  <a:srgbClr val="FFFFFF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●"/>
              <a:defRPr sz="1000">
                <a:solidFill>
                  <a:srgbClr val="FFFFFF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○"/>
              <a:defRPr sz="1000">
                <a:solidFill>
                  <a:srgbClr val="FFFFFF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■"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/>
          <p:nvPr/>
        </p:nvSpPr>
        <p:spPr>
          <a:xfrm>
            <a:off x="231475" y="4892040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" name="Google Shape;31;p4"/>
          <p:cNvSpPr/>
          <p:nvPr/>
        </p:nvSpPr>
        <p:spPr>
          <a:xfrm rot="-1471604">
            <a:off x="4206629" y="-157999"/>
            <a:ext cx="5323623" cy="5164741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-11700" y="0"/>
            <a:ext cx="9167400" cy="78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  <p:pic>
        <p:nvPicPr>
          <p:cNvPr id="34" name="Google Shape;34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12480" y="100584"/>
            <a:ext cx="650425" cy="58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Slide that Matches Title Slide">
  <p:cSld name="TITLE_AND_BODY_1_1_1_1">
    <p:bg>
      <p:bgPr>
        <a:gradFill>
          <a:gsLst>
            <a:gs pos="0">
              <a:srgbClr val="BFBFBF"/>
            </a:gs>
            <a:gs pos="44000">
              <a:schemeClr val="accent1"/>
            </a:gs>
            <a:gs pos="100000">
              <a:srgbClr val="000000"/>
            </a:gs>
          </a:gsLst>
          <a:lin ang="5400700" scaled="0"/>
        </a:gradFill>
        <a:effectLst/>
      </p:bgPr>
    </p:bg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2"/>
          <p:cNvSpPr/>
          <p:nvPr/>
        </p:nvSpPr>
        <p:spPr>
          <a:xfrm>
            <a:off x="-9476" y="759496"/>
            <a:ext cx="9162955" cy="5148516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32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5" name="Google Shape;345;p32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46" name="Google Shape;346;p32"/>
          <p:cNvSpPr/>
          <p:nvPr/>
        </p:nvSpPr>
        <p:spPr>
          <a:xfrm rot="-857806">
            <a:off x="3456538" y="-146645"/>
            <a:ext cx="5324860" cy="5242834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rgbClr val="80808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32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8510700" cy="29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Char char="●"/>
              <a:defRPr sz="2500">
                <a:solidFill>
                  <a:srgbClr val="FFFFFF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Char char="○"/>
              <a:defRPr sz="2300">
                <a:solidFill>
                  <a:srgbClr val="FFFFFF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Char char="■"/>
              <a:defRPr sz="2200">
                <a:solidFill>
                  <a:srgbClr val="FFFFFF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●"/>
              <a:defRPr sz="1900">
                <a:solidFill>
                  <a:srgbClr val="FFFFFF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  <a:defRPr sz="1700">
                <a:solidFill>
                  <a:srgbClr val="FFFFFF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■"/>
              <a:defRPr sz="1500">
                <a:solidFill>
                  <a:srgbClr val="FFFFFF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●"/>
              <a:defRPr sz="1000">
                <a:solidFill>
                  <a:srgbClr val="FFFFFF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○"/>
              <a:defRPr sz="1000">
                <a:solidFill>
                  <a:srgbClr val="FFFFFF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■"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48" name="Google Shape;348;p32"/>
          <p:cNvSpPr/>
          <p:nvPr/>
        </p:nvSpPr>
        <p:spPr>
          <a:xfrm>
            <a:off x="-11700" y="0"/>
            <a:ext cx="9167400" cy="78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9" name="Google Shape;349;p32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32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ack Top - Fancy">
  <p:cSld name="CUSTOM">
    <p:bg>
      <p:bgPr>
        <a:gradFill>
          <a:gsLst>
            <a:gs pos="0">
              <a:schemeClr val="accent4"/>
            </a:gs>
            <a:gs pos="20000">
              <a:srgbClr val="D9D9D9"/>
            </a:gs>
            <a:gs pos="79000">
              <a:schemeClr val="accent3"/>
            </a:gs>
            <a:gs pos="100000">
              <a:schemeClr val="accent3"/>
            </a:gs>
          </a:gsLst>
          <a:lin ang="18900044" scaled="0"/>
        </a:gradFill>
        <a:effectLst/>
      </p:bgPr>
    </p:bg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" name="Google Shape;352;p33"/>
          <p:cNvGrpSpPr/>
          <p:nvPr/>
        </p:nvGrpSpPr>
        <p:grpSpPr>
          <a:xfrm>
            <a:off x="-75" y="822950"/>
            <a:ext cx="9144088" cy="4320463"/>
            <a:chOff x="8145036" y="0"/>
            <a:chExt cx="4014438" cy="2258121"/>
          </a:xfrm>
        </p:grpSpPr>
        <p:sp>
          <p:nvSpPr>
            <p:cNvPr id="353" name="Google Shape;353;p33"/>
            <p:cNvSpPr/>
            <p:nvPr/>
          </p:nvSpPr>
          <p:spPr>
            <a:xfrm>
              <a:off x="8145036" y="0"/>
              <a:ext cx="4014376" cy="2258121"/>
            </a:xfrm>
            <a:custGeom>
              <a:avLst/>
              <a:gdLst/>
              <a:ahLst/>
              <a:cxnLst/>
              <a:rect l="l" t="t" r="r" b="b"/>
              <a:pathLst>
                <a:path w="4014376" h="2258121" extrusionOk="0">
                  <a:moveTo>
                    <a:pt x="2148603" y="1774988"/>
                  </a:moveTo>
                  <a:cubicBezTo>
                    <a:pt x="1965654" y="1382640"/>
                    <a:pt x="1863892" y="1164459"/>
                    <a:pt x="1939873" y="955604"/>
                  </a:cubicBezTo>
                  <a:cubicBezTo>
                    <a:pt x="2015855" y="746748"/>
                    <a:pt x="2234119" y="645049"/>
                    <a:pt x="2626468" y="462162"/>
                  </a:cubicBezTo>
                  <a:cubicBezTo>
                    <a:pt x="3018816" y="279275"/>
                    <a:pt x="3236997" y="177451"/>
                    <a:pt x="3445831" y="253432"/>
                  </a:cubicBezTo>
                  <a:cubicBezTo>
                    <a:pt x="3654666" y="329414"/>
                    <a:pt x="3756386" y="547678"/>
                    <a:pt x="3939272" y="940006"/>
                  </a:cubicBezTo>
                  <a:cubicBezTo>
                    <a:pt x="3966182" y="997693"/>
                    <a:pt x="3991294" y="1051574"/>
                    <a:pt x="4014377" y="1102256"/>
                  </a:cubicBezTo>
                  <a:lnTo>
                    <a:pt x="4014377" y="0"/>
                  </a:lnTo>
                  <a:lnTo>
                    <a:pt x="0" y="0"/>
                  </a:lnTo>
                  <a:lnTo>
                    <a:pt x="0" y="2258122"/>
                  </a:lnTo>
                  <a:lnTo>
                    <a:pt x="2400007" y="2258122"/>
                  </a:lnTo>
                  <a:cubicBezTo>
                    <a:pt x="2320283" y="2143125"/>
                    <a:pt x="2245932" y="1983697"/>
                    <a:pt x="2148603" y="17749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33"/>
            <p:cNvSpPr/>
            <p:nvPr/>
          </p:nvSpPr>
          <p:spPr>
            <a:xfrm>
              <a:off x="11595195" y="1947441"/>
              <a:ext cx="564279" cy="310680"/>
            </a:xfrm>
            <a:custGeom>
              <a:avLst/>
              <a:gdLst/>
              <a:ahLst/>
              <a:cxnLst/>
              <a:rect l="l" t="t" r="r" b="b"/>
              <a:pathLst>
                <a:path w="564279" h="310680" extrusionOk="0">
                  <a:moveTo>
                    <a:pt x="11332" y="305390"/>
                  </a:moveTo>
                  <a:lnTo>
                    <a:pt x="0" y="310680"/>
                  </a:lnTo>
                  <a:lnTo>
                    <a:pt x="564279" y="310680"/>
                  </a:lnTo>
                  <a:lnTo>
                    <a:pt x="564279" y="0"/>
                  </a:lnTo>
                  <a:cubicBezTo>
                    <a:pt x="447610" y="101929"/>
                    <a:pt x="266229" y="186525"/>
                    <a:pt x="11332" y="30539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5" name="Google Shape;355;p33"/>
          <p:cNvSpPr/>
          <p:nvPr/>
        </p:nvSpPr>
        <p:spPr>
          <a:xfrm>
            <a:off x="-11700" y="0"/>
            <a:ext cx="9167400" cy="8535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33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57" name="Google Shape;357;p33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8" name="Google Shape;358;p33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Encode Sans Semi Condensed SemiBold"/>
              <a:buChar char="●"/>
              <a:defRPr sz="25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Encode Sans Semi Condensed SemiBold"/>
              <a:buChar char="○"/>
              <a:defRPr sz="23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Encode Sans Semi Condensed SemiBold"/>
              <a:buChar char="■"/>
              <a:defRPr sz="22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Encode Sans Semi Condensed SemiBold"/>
              <a:buChar char="●"/>
              <a:defRPr sz="19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Encode Sans Semi Condensed SemiBold"/>
              <a:buChar char="○"/>
              <a:defRPr sz="17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Encode Sans Semi Condensed SemiBold"/>
              <a:buChar char="■"/>
              <a:defRPr sz="15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Encode Sans Semi Condensed SemiBold"/>
              <a:buChar char="●"/>
              <a:defRPr sz="10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Encode Sans Semi Condensed SemiBold"/>
              <a:buChar char="○"/>
              <a:defRPr sz="10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Encode Sans Semi Condensed SemiBold"/>
              <a:buChar char="■"/>
              <a:defRPr sz="1000">
                <a:solidFill>
                  <a:srgbClr val="000000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  <p:sp>
        <p:nvSpPr>
          <p:cNvPr id="359" name="Google Shape;359;p33"/>
          <p:cNvSpPr/>
          <p:nvPr/>
        </p:nvSpPr>
        <p:spPr>
          <a:xfrm rot="-1180608">
            <a:off x="4528524" y="1363532"/>
            <a:ext cx="4620841" cy="4442142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33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appy Pastel Buildings - Title">
  <p:cSld name="CUSTOM_4"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4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63" name="Google Shape;363;p34"/>
          <p:cNvGrpSpPr/>
          <p:nvPr/>
        </p:nvGrpSpPr>
        <p:grpSpPr>
          <a:xfrm>
            <a:off x="581250" y="2743200"/>
            <a:ext cx="8078450" cy="2400350"/>
            <a:chOff x="581250" y="2743200"/>
            <a:chExt cx="8078450" cy="2400350"/>
          </a:xfrm>
        </p:grpSpPr>
        <p:sp>
          <p:nvSpPr>
            <p:cNvPr id="364" name="Google Shape;364;p34"/>
            <p:cNvSpPr/>
            <p:nvPr/>
          </p:nvSpPr>
          <p:spPr>
            <a:xfrm>
              <a:off x="581250" y="3366650"/>
              <a:ext cx="1212600" cy="1776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4"/>
            <p:cNvSpPr/>
            <p:nvPr/>
          </p:nvSpPr>
          <p:spPr>
            <a:xfrm>
              <a:off x="4014200" y="4396250"/>
              <a:ext cx="1212600" cy="747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4"/>
            <p:cNvSpPr/>
            <p:nvPr/>
          </p:nvSpPr>
          <p:spPr>
            <a:xfrm>
              <a:off x="5730650" y="2743200"/>
              <a:ext cx="1212600" cy="2400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4"/>
            <p:cNvSpPr/>
            <p:nvPr/>
          </p:nvSpPr>
          <p:spPr>
            <a:xfrm>
              <a:off x="2297725" y="3803075"/>
              <a:ext cx="1212600" cy="1340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4"/>
            <p:cNvSpPr/>
            <p:nvPr/>
          </p:nvSpPr>
          <p:spPr>
            <a:xfrm>
              <a:off x="76805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4"/>
            <p:cNvSpPr/>
            <p:nvPr/>
          </p:nvSpPr>
          <p:spPr>
            <a:xfrm>
              <a:off x="127590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4"/>
            <p:cNvSpPr/>
            <p:nvPr/>
          </p:nvSpPr>
          <p:spPr>
            <a:xfrm>
              <a:off x="77687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4"/>
            <p:cNvSpPr/>
            <p:nvPr/>
          </p:nvSpPr>
          <p:spPr>
            <a:xfrm>
              <a:off x="128472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4"/>
            <p:cNvSpPr/>
            <p:nvPr/>
          </p:nvSpPr>
          <p:spPr>
            <a:xfrm>
              <a:off x="77687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4"/>
            <p:cNvSpPr/>
            <p:nvPr/>
          </p:nvSpPr>
          <p:spPr>
            <a:xfrm>
              <a:off x="128472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4"/>
            <p:cNvSpPr/>
            <p:nvPr/>
          </p:nvSpPr>
          <p:spPr>
            <a:xfrm>
              <a:off x="2488925" y="41352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4"/>
            <p:cNvSpPr/>
            <p:nvPr/>
          </p:nvSpPr>
          <p:spPr>
            <a:xfrm>
              <a:off x="2996775" y="41352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4"/>
            <p:cNvSpPr/>
            <p:nvPr/>
          </p:nvSpPr>
          <p:spPr>
            <a:xfrm>
              <a:off x="2497750" y="46803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4"/>
            <p:cNvSpPr/>
            <p:nvPr/>
          </p:nvSpPr>
          <p:spPr>
            <a:xfrm>
              <a:off x="3005600" y="46803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4"/>
            <p:cNvSpPr/>
            <p:nvPr/>
          </p:nvSpPr>
          <p:spPr>
            <a:xfrm>
              <a:off x="4209813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4"/>
            <p:cNvSpPr/>
            <p:nvPr/>
          </p:nvSpPr>
          <p:spPr>
            <a:xfrm>
              <a:off x="4717663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4"/>
            <p:cNvSpPr/>
            <p:nvPr/>
          </p:nvSpPr>
          <p:spPr>
            <a:xfrm>
              <a:off x="5921875" y="35685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4"/>
            <p:cNvSpPr/>
            <p:nvPr/>
          </p:nvSpPr>
          <p:spPr>
            <a:xfrm>
              <a:off x="6429725" y="35685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4"/>
            <p:cNvSpPr/>
            <p:nvPr/>
          </p:nvSpPr>
          <p:spPr>
            <a:xfrm>
              <a:off x="5930700" y="41136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4"/>
            <p:cNvSpPr/>
            <p:nvPr/>
          </p:nvSpPr>
          <p:spPr>
            <a:xfrm>
              <a:off x="6438550" y="41136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4"/>
            <p:cNvSpPr/>
            <p:nvPr/>
          </p:nvSpPr>
          <p:spPr>
            <a:xfrm>
              <a:off x="5930700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4"/>
            <p:cNvSpPr/>
            <p:nvPr/>
          </p:nvSpPr>
          <p:spPr>
            <a:xfrm>
              <a:off x="6438550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4"/>
            <p:cNvSpPr/>
            <p:nvPr/>
          </p:nvSpPr>
          <p:spPr>
            <a:xfrm>
              <a:off x="5926275" y="30234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4"/>
            <p:cNvSpPr/>
            <p:nvPr/>
          </p:nvSpPr>
          <p:spPr>
            <a:xfrm>
              <a:off x="6434125" y="30234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4"/>
            <p:cNvSpPr/>
            <p:nvPr/>
          </p:nvSpPr>
          <p:spPr>
            <a:xfrm>
              <a:off x="7447100" y="3366650"/>
              <a:ext cx="1212600" cy="1776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4"/>
            <p:cNvSpPr/>
            <p:nvPr/>
          </p:nvSpPr>
          <p:spPr>
            <a:xfrm>
              <a:off x="763390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4"/>
            <p:cNvSpPr/>
            <p:nvPr/>
          </p:nvSpPr>
          <p:spPr>
            <a:xfrm>
              <a:off x="814175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4"/>
            <p:cNvSpPr/>
            <p:nvPr/>
          </p:nvSpPr>
          <p:spPr>
            <a:xfrm>
              <a:off x="764272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4"/>
            <p:cNvSpPr/>
            <p:nvPr/>
          </p:nvSpPr>
          <p:spPr>
            <a:xfrm>
              <a:off x="815057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4"/>
            <p:cNvSpPr/>
            <p:nvPr/>
          </p:nvSpPr>
          <p:spPr>
            <a:xfrm>
              <a:off x="764272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4"/>
            <p:cNvSpPr/>
            <p:nvPr/>
          </p:nvSpPr>
          <p:spPr>
            <a:xfrm>
              <a:off x="815057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5" name="Google Shape;395;p34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96" name="Google Shape;396;p34"/>
          <p:cNvSpPr txBox="1">
            <a:spLocks noGrp="1"/>
          </p:cNvSpPr>
          <p:nvPr>
            <p:ph type="ctrTitle"/>
          </p:nvPr>
        </p:nvSpPr>
        <p:spPr>
          <a:xfrm>
            <a:off x="914400" y="15644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pic>
        <p:nvPicPr>
          <p:cNvPr id="397" name="Google Shape;397;p34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6900" y="300350"/>
            <a:ext cx="785100" cy="711600"/>
          </a:xfrm>
          <a:prstGeom prst="rect">
            <a:avLst/>
          </a:prstGeom>
          <a:noFill/>
          <a:ln>
            <a:noFill/>
          </a:ln>
        </p:spPr>
      </p:pic>
      <p:sp>
        <p:nvSpPr>
          <p:cNvPr id="398" name="Google Shape;398;p34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99" name="Google Shape;399;p34"/>
          <p:cNvSpPr txBox="1">
            <a:spLocks noGrp="1"/>
          </p:cNvSpPr>
          <p:nvPr>
            <p:ph type="ctrTitle" idx="2"/>
          </p:nvPr>
        </p:nvSpPr>
        <p:spPr>
          <a:xfrm>
            <a:off x="914400" y="35372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appy Pastel Buildings 1">
  <p:cSld name="CUSTOM_4_2"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5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402" name="Google Shape;402;p35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03" name="Google Shape;403;p35"/>
          <p:cNvGrpSpPr/>
          <p:nvPr/>
        </p:nvGrpSpPr>
        <p:grpSpPr>
          <a:xfrm>
            <a:off x="581250" y="2743200"/>
            <a:ext cx="8078450" cy="2400350"/>
            <a:chOff x="581250" y="2743200"/>
            <a:chExt cx="8078450" cy="2400350"/>
          </a:xfrm>
        </p:grpSpPr>
        <p:sp>
          <p:nvSpPr>
            <p:cNvPr id="404" name="Google Shape;404;p35"/>
            <p:cNvSpPr/>
            <p:nvPr/>
          </p:nvSpPr>
          <p:spPr>
            <a:xfrm>
              <a:off x="581250" y="3366650"/>
              <a:ext cx="1212600" cy="1776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5"/>
            <p:cNvSpPr/>
            <p:nvPr/>
          </p:nvSpPr>
          <p:spPr>
            <a:xfrm>
              <a:off x="4014200" y="4396250"/>
              <a:ext cx="1212600" cy="747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5"/>
            <p:cNvSpPr/>
            <p:nvPr/>
          </p:nvSpPr>
          <p:spPr>
            <a:xfrm>
              <a:off x="5730650" y="2743200"/>
              <a:ext cx="1212600" cy="2400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5"/>
            <p:cNvSpPr/>
            <p:nvPr/>
          </p:nvSpPr>
          <p:spPr>
            <a:xfrm>
              <a:off x="2297725" y="3803075"/>
              <a:ext cx="1212600" cy="1340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5"/>
            <p:cNvSpPr/>
            <p:nvPr/>
          </p:nvSpPr>
          <p:spPr>
            <a:xfrm>
              <a:off x="76805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5"/>
            <p:cNvSpPr/>
            <p:nvPr/>
          </p:nvSpPr>
          <p:spPr>
            <a:xfrm>
              <a:off x="127590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5"/>
            <p:cNvSpPr/>
            <p:nvPr/>
          </p:nvSpPr>
          <p:spPr>
            <a:xfrm>
              <a:off x="77687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5"/>
            <p:cNvSpPr/>
            <p:nvPr/>
          </p:nvSpPr>
          <p:spPr>
            <a:xfrm>
              <a:off x="128472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5"/>
            <p:cNvSpPr/>
            <p:nvPr/>
          </p:nvSpPr>
          <p:spPr>
            <a:xfrm>
              <a:off x="77687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5"/>
            <p:cNvSpPr/>
            <p:nvPr/>
          </p:nvSpPr>
          <p:spPr>
            <a:xfrm>
              <a:off x="128472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5"/>
            <p:cNvSpPr/>
            <p:nvPr/>
          </p:nvSpPr>
          <p:spPr>
            <a:xfrm>
              <a:off x="2488925" y="41352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5"/>
            <p:cNvSpPr/>
            <p:nvPr/>
          </p:nvSpPr>
          <p:spPr>
            <a:xfrm>
              <a:off x="2996775" y="41352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5"/>
            <p:cNvSpPr/>
            <p:nvPr/>
          </p:nvSpPr>
          <p:spPr>
            <a:xfrm>
              <a:off x="2497750" y="46803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5"/>
            <p:cNvSpPr/>
            <p:nvPr/>
          </p:nvSpPr>
          <p:spPr>
            <a:xfrm>
              <a:off x="3005600" y="468037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5"/>
            <p:cNvSpPr/>
            <p:nvPr/>
          </p:nvSpPr>
          <p:spPr>
            <a:xfrm>
              <a:off x="4209813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5"/>
            <p:cNvSpPr/>
            <p:nvPr/>
          </p:nvSpPr>
          <p:spPr>
            <a:xfrm>
              <a:off x="4717663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5"/>
            <p:cNvSpPr/>
            <p:nvPr/>
          </p:nvSpPr>
          <p:spPr>
            <a:xfrm>
              <a:off x="5921875" y="35685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5"/>
            <p:cNvSpPr/>
            <p:nvPr/>
          </p:nvSpPr>
          <p:spPr>
            <a:xfrm>
              <a:off x="6429725" y="35685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5"/>
            <p:cNvSpPr/>
            <p:nvPr/>
          </p:nvSpPr>
          <p:spPr>
            <a:xfrm>
              <a:off x="5930700" y="41136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5"/>
            <p:cNvSpPr/>
            <p:nvPr/>
          </p:nvSpPr>
          <p:spPr>
            <a:xfrm>
              <a:off x="6438550" y="41136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5"/>
            <p:cNvSpPr/>
            <p:nvPr/>
          </p:nvSpPr>
          <p:spPr>
            <a:xfrm>
              <a:off x="5930700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6438550" y="46587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5"/>
            <p:cNvSpPr/>
            <p:nvPr/>
          </p:nvSpPr>
          <p:spPr>
            <a:xfrm>
              <a:off x="5926275" y="30234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5"/>
            <p:cNvSpPr/>
            <p:nvPr/>
          </p:nvSpPr>
          <p:spPr>
            <a:xfrm>
              <a:off x="6434125" y="3023450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5"/>
            <p:cNvSpPr/>
            <p:nvPr/>
          </p:nvSpPr>
          <p:spPr>
            <a:xfrm>
              <a:off x="7447100" y="3366650"/>
              <a:ext cx="1212600" cy="1776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5"/>
            <p:cNvSpPr/>
            <p:nvPr/>
          </p:nvSpPr>
          <p:spPr>
            <a:xfrm>
              <a:off x="763390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5"/>
            <p:cNvSpPr/>
            <p:nvPr/>
          </p:nvSpPr>
          <p:spPr>
            <a:xfrm>
              <a:off x="8141750" y="35960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5"/>
            <p:cNvSpPr/>
            <p:nvPr/>
          </p:nvSpPr>
          <p:spPr>
            <a:xfrm>
              <a:off x="764272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5"/>
            <p:cNvSpPr/>
            <p:nvPr/>
          </p:nvSpPr>
          <p:spPr>
            <a:xfrm>
              <a:off x="8150575" y="41411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5"/>
            <p:cNvSpPr/>
            <p:nvPr/>
          </p:nvSpPr>
          <p:spPr>
            <a:xfrm>
              <a:off x="764272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5"/>
            <p:cNvSpPr/>
            <p:nvPr/>
          </p:nvSpPr>
          <p:spPr>
            <a:xfrm>
              <a:off x="8150575" y="4686225"/>
              <a:ext cx="313500" cy="282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5" name="Google Shape;435;p35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436" name="Google Shape;436;p35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437" name="Google Shape;437;p35"/>
          <p:cNvSpPr/>
          <p:nvPr/>
        </p:nvSpPr>
        <p:spPr>
          <a:xfrm>
            <a:off x="6441325" y="11200"/>
            <a:ext cx="1035900" cy="1023900"/>
          </a:xfrm>
          <a:prstGeom prst="sun">
            <a:avLst>
              <a:gd name="adj" fmla="val 25000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35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287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500"/>
              <a:buFont typeface="Encode Sans Semi Condensed SemiBold"/>
              <a:buChar char="●"/>
              <a:defRPr sz="2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Encode Sans Semi Condensed SemiBold"/>
              <a:buChar char="○"/>
              <a:defRPr sz="23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Encode Sans Semi Condensed SemiBold"/>
              <a:buChar char="■"/>
              <a:defRPr sz="22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900"/>
              <a:buFont typeface="Encode Sans Semi Condensed SemiBold"/>
              <a:buChar char="●"/>
              <a:defRPr sz="19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700"/>
              <a:buFont typeface="Encode Sans Semi Condensed SemiBold"/>
              <a:buChar char="○"/>
              <a:defRPr sz="17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500"/>
              <a:buFont typeface="Encode Sans Semi Condensed SemiBold"/>
              <a:buChar char="■"/>
              <a:defRPr sz="1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●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○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■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appy Pastel Buildings at Night">
  <p:cSld name="CUSTOM_4_1">
    <p:bg>
      <p:bgPr>
        <a:solidFill>
          <a:srgbClr val="000000"/>
        </a:solidFill>
        <a:effectLst/>
      </p:bgPr>
    </p:bg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6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3000"/>
              <a:buNone/>
              <a:defRPr>
                <a:solidFill>
                  <a:srgbClr val="FBFBFB"/>
                </a:solidFill>
              </a:defRPr>
            </a:lvl9pPr>
          </a:lstStyle>
          <a:p>
            <a:endParaRPr/>
          </a:p>
        </p:txBody>
      </p:sp>
      <p:sp>
        <p:nvSpPr>
          <p:cNvPr id="441" name="Google Shape;441;p36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FBFBFB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42" name="Google Shape;442;p36"/>
          <p:cNvGrpSpPr/>
          <p:nvPr/>
        </p:nvGrpSpPr>
        <p:grpSpPr>
          <a:xfrm>
            <a:off x="581250" y="2743200"/>
            <a:ext cx="8078450" cy="2400350"/>
            <a:chOff x="581250" y="2743200"/>
            <a:chExt cx="8078450" cy="2400350"/>
          </a:xfrm>
        </p:grpSpPr>
        <p:sp>
          <p:nvSpPr>
            <p:cNvPr id="443" name="Google Shape;443;p36"/>
            <p:cNvSpPr/>
            <p:nvPr/>
          </p:nvSpPr>
          <p:spPr>
            <a:xfrm>
              <a:off x="581250" y="3366650"/>
              <a:ext cx="1212600" cy="17766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6"/>
            <p:cNvSpPr/>
            <p:nvPr/>
          </p:nvSpPr>
          <p:spPr>
            <a:xfrm>
              <a:off x="4014200" y="4396250"/>
              <a:ext cx="1212600" cy="7473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6"/>
            <p:cNvSpPr/>
            <p:nvPr/>
          </p:nvSpPr>
          <p:spPr>
            <a:xfrm>
              <a:off x="5730650" y="2743200"/>
              <a:ext cx="1212600" cy="24000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6"/>
            <p:cNvSpPr/>
            <p:nvPr/>
          </p:nvSpPr>
          <p:spPr>
            <a:xfrm>
              <a:off x="2297725" y="3803075"/>
              <a:ext cx="1212600" cy="13404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6"/>
            <p:cNvSpPr/>
            <p:nvPr/>
          </p:nvSpPr>
          <p:spPr>
            <a:xfrm>
              <a:off x="768050" y="35960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6"/>
            <p:cNvSpPr/>
            <p:nvPr/>
          </p:nvSpPr>
          <p:spPr>
            <a:xfrm>
              <a:off x="1275900" y="35960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6"/>
            <p:cNvSpPr/>
            <p:nvPr/>
          </p:nvSpPr>
          <p:spPr>
            <a:xfrm>
              <a:off x="776875" y="41411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6"/>
            <p:cNvSpPr/>
            <p:nvPr/>
          </p:nvSpPr>
          <p:spPr>
            <a:xfrm>
              <a:off x="1284725" y="41411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6"/>
            <p:cNvSpPr/>
            <p:nvPr/>
          </p:nvSpPr>
          <p:spPr>
            <a:xfrm>
              <a:off x="776875" y="46862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6"/>
            <p:cNvSpPr/>
            <p:nvPr/>
          </p:nvSpPr>
          <p:spPr>
            <a:xfrm>
              <a:off x="1284725" y="46862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6"/>
            <p:cNvSpPr/>
            <p:nvPr/>
          </p:nvSpPr>
          <p:spPr>
            <a:xfrm>
              <a:off x="2488925" y="413527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6"/>
            <p:cNvSpPr/>
            <p:nvPr/>
          </p:nvSpPr>
          <p:spPr>
            <a:xfrm>
              <a:off x="2996775" y="413527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6"/>
            <p:cNvSpPr/>
            <p:nvPr/>
          </p:nvSpPr>
          <p:spPr>
            <a:xfrm>
              <a:off x="2497750" y="468037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6"/>
            <p:cNvSpPr/>
            <p:nvPr/>
          </p:nvSpPr>
          <p:spPr>
            <a:xfrm>
              <a:off x="3005600" y="468037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6"/>
            <p:cNvSpPr/>
            <p:nvPr/>
          </p:nvSpPr>
          <p:spPr>
            <a:xfrm>
              <a:off x="4209813" y="46587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6"/>
            <p:cNvSpPr/>
            <p:nvPr/>
          </p:nvSpPr>
          <p:spPr>
            <a:xfrm>
              <a:off x="4717663" y="46587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6"/>
            <p:cNvSpPr/>
            <p:nvPr/>
          </p:nvSpPr>
          <p:spPr>
            <a:xfrm>
              <a:off x="5921875" y="35685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6"/>
            <p:cNvSpPr/>
            <p:nvPr/>
          </p:nvSpPr>
          <p:spPr>
            <a:xfrm>
              <a:off x="6429725" y="35685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6"/>
            <p:cNvSpPr/>
            <p:nvPr/>
          </p:nvSpPr>
          <p:spPr>
            <a:xfrm>
              <a:off x="5930700" y="41136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6"/>
            <p:cNvSpPr/>
            <p:nvPr/>
          </p:nvSpPr>
          <p:spPr>
            <a:xfrm>
              <a:off x="6438550" y="41136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6"/>
            <p:cNvSpPr/>
            <p:nvPr/>
          </p:nvSpPr>
          <p:spPr>
            <a:xfrm>
              <a:off x="5930700" y="46587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6"/>
            <p:cNvSpPr/>
            <p:nvPr/>
          </p:nvSpPr>
          <p:spPr>
            <a:xfrm>
              <a:off x="6438550" y="46587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6"/>
            <p:cNvSpPr/>
            <p:nvPr/>
          </p:nvSpPr>
          <p:spPr>
            <a:xfrm>
              <a:off x="5926275" y="30234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6"/>
            <p:cNvSpPr/>
            <p:nvPr/>
          </p:nvSpPr>
          <p:spPr>
            <a:xfrm>
              <a:off x="6434125" y="3023450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6"/>
            <p:cNvSpPr/>
            <p:nvPr/>
          </p:nvSpPr>
          <p:spPr>
            <a:xfrm>
              <a:off x="7447100" y="3366650"/>
              <a:ext cx="1212600" cy="1776600"/>
            </a:xfrm>
            <a:prstGeom prst="rect">
              <a:avLst/>
            </a:prstGeom>
            <a:solidFill>
              <a:srgbClr val="1C1C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6"/>
            <p:cNvSpPr/>
            <p:nvPr/>
          </p:nvSpPr>
          <p:spPr>
            <a:xfrm>
              <a:off x="7633900" y="35960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6"/>
            <p:cNvSpPr/>
            <p:nvPr/>
          </p:nvSpPr>
          <p:spPr>
            <a:xfrm>
              <a:off x="8141750" y="35960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6"/>
            <p:cNvSpPr/>
            <p:nvPr/>
          </p:nvSpPr>
          <p:spPr>
            <a:xfrm>
              <a:off x="7642725" y="41411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6"/>
            <p:cNvSpPr/>
            <p:nvPr/>
          </p:nvSpPr>
          <p:spPr>
            <a:xfrm>
              <a:off x="8150575" y="41411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6"/>
            <p:cNvSpPr/>
            <p:nvPr/>
          </p:nvSpPr>
          <p:spPr>
            <a:xfrm>
              <a:off x="7642725" y="46862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6"/>
            <p:cNvSpPr/>
            <p:nvPr/>
          </p:nvSpPr>
          <p:spPr>
            <a:xfrm>
              <a:off x="8150575" y="4686225"/>
              <a:ext cx="313500" cy="282600"/>
            </a:xfrm>
            <a:prstGeom prst="rect">
              <a:avLst/>
            </a:prstGeom>
            <a:solidFill>
              <a:srgbClr val="003C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4" name="Google Shape;474;p36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75" name="Google Shape;475;p36"/>
          <p:cNvSpPr/>
          <p:nvPr/>
        </p:nvSpPr>
        <p:spPr>
          <a:xfrm>
            <a:off x="6874000" y="131000"/>
            <a:ext cx="548700" cy="804300"/>
          </a:xfrm>
          <a:prstGeom prst="moon">
            <a:avLst>
              <a:gd name="adj" fmla="val 50000"/>
            </a:avLst>
          </a:prstGeom>
          <a:solidFill>
            <a:srgbClr val="80808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36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8510700" cy="29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Char char="●"/>
              <a:defRPr sz="2500">
                <a:solidFill>
                  <a:srgbClr val="FFFFFF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Char char="○"/>
              <a:defRPr sz="2300">
                <a:solidFill>
                  <a:srgbClr val="FFFFFF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Char char="■"/>
              <a:defRPr sz="2200">
                <a:solidFill>
                  <a:srgbClr val="FFFFFF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Char char="●"/>
              <a:defRPr sz="1900">
                <a:solidFill>
                  <a:srgbClr val="FFFFFF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○"/>
              <a:defRPr sz="1700">
                <a:solidFill>
                  <a:srgbClr val="FFFFFF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■"/>
              <a:defRPr sz="1500">
                <a:solidFill>
                  <a:srgbClr val="FFFFFF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●"/>
              <a:defRPr sz="1000">
                <a:solidFill>
                  <a:srgbClr val="FFFFFF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○"/>
              <a:defRPr sz="1000">
                <a:solidFill>
                  <a:srgbClr val="FFFFFF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Char char="■"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rca Background">
  <p:cSld name="CUSTOM_3"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37"/>
          <p:cNvSpPr/>
          <p:nvPr/>
        </p:nvSpPr>
        <p:spPr>
          <a:xfrm>
            <a:off x="3888100" y="0"/>
            <a:ext cx="52560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37"/>
          <p:cNvSpPr/>
          <p:nvPr/>
        </p:nvSpPr>
        <p:spPr>
          <a:xfrm>
            <a:off x="0" y="4547675"/>
            <a:ext cx="91440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37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81" name="Google Shape;481;p37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2" name="Google Shape;482;p37"/>
          <p:cNvSpPr/>
          <p:nvPr/>
        </p:nvSpPr>
        <p:spPr>
          <a:xfrm>
            <a:off x="0" y="3410756"/>
            <a:ext cx="91440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7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84" name="Google Shape;484;p37"/>
          <p:cNvSpPr/>
          <p:nvPr/>
        </p:nvSpPr>
        <p:spPr>
          <a:xfrm>
            <a:off x="73125" y="2273825"/>
            <a:ext cx="90708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37"/>
          <p:cNvSpPr/>
          <p:nvPr/>
        </p:nvSpPr>
        <p:spPr>
          <a:xfrm>
            <a:off x="3888100" y="1136919"/>
            <a:ext cx="5256000" cy="589500"/>
          </a:xfrm>
          <a:prstGeom prst="flowChartAlternateProcess">
            <a:avLst/>
          </a:prstGeom>
          <a:solidFill>
            <a:srgbClr val="EEEAEA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37"/>
          <p:cNvSpPr/>
          <p:nvPr/>
        </p:nvSpPr>
        <p:spPr>
          <a:xfrm>
            <a:off x="0" y="0"/>
            <a:ext cx="3888000" cy="2295000"/>
          </a:xfrm>
          <a:prstGeom prst="flowChartAlternateProcess">
            <a:avLst/>
          </a:prstGeom>
          <a:solidFill>
            <a:srgbClr val="003C71">
              <a:alpha val="44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7" name="Google Shape;487;p37"/>
          <p:cNvSpPr/>
          <p:nvPr/>
        </p:nvSpPr>
        <p:spPr>
          <a:xfrm>
            <a:off x="865375" y="265750"/>
            <a:ext cx="1974600" cy="16437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BFBFB">
              <a:alpha val="47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37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489" name="Google Shape;489;p37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500"/>
              <a:buFont typeface="Encode Sans Semi Condensed SemiBold"/>
              <a:buChar char="●"/>
              <a:defRPr sz="2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Encode Sans Semi Condensed SemiBold"/>
              <a:buChar char="○"/>
              <a:defRPr sz="23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Encode Sans Semi Condensed SemiBold"/>
              <a:buChar char="■"/>
              <a:defRPr sz="22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900"/>
              <a:buFont typeface="Encode Sans Semi Condensed SemiBold"/>
              <a:buChar char="●"/>
              <a:defRPr sz="19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700"/>
              <a:buFont typeface="Encode Sans Semi Condensed SemiBold"/>
              <a:buChar char="○"/>
              <a:defRPr sz="17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500"/>
              <a:buFont typeface="Encode Sans Semi Condensed SemiBold"/>
              <a:buChar char="■"/>
              <a:defRPr sz="1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●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○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■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lain White Background">
  <p:cSld name="CUSTOM_3_1"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38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492" name="Google Shape;492;p38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93" name="Google Shape;493;p38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494" name="Google Shape;494;p38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287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500"/>
              <a:buFont typeface="Encode Sans Semi Condensed SemiBold"/>
              <a:buChar char="●"/>
              <a:defRPr sz="2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300"/>
              <a:buFont typeface="Encode Sans Semi Condensed SemiBold"/>
              <a:buChar char="○"/>
              <a:defRPr sz="23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2200"/>
              <a:buFont typeface="Encode Sans Semi Condensed SemiBold"/>
              <a:buChar char="■"/>
              <a:defRPr sz="22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900"/>
              <a:buFont typeface="Encode Sans Semi Condensed SemiBold"/>
              <a:buChar char="●"/>
              <a:defRPr sz="19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700"/>
              <a:buFont typeface="Encode Sans Semi Condensed SemiBold"/>
              <a:buChar char="○"/>
              <a:defRPr sz="17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500"/>
              <a:buFont typeface="Encode Sans Semi Condensed SemiBold"/>
              <a:buChar char="■"/>
              <a:defRPr sz="15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●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○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1000"/>
              <a:buFont typeface="Encode Sans Semi Condensed SemiBold"/>
              <a:buChar char="■"/>
              <a:defRPr sz="1000">
                <a:solidFill>
                  <a:srgbClr val="003C71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lain White - No Branding">
  <p:cSld name="CUSTOM_3_1_1"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9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497" name="Google Shape;497;p39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98" name="Google Shape;498;p39"/>
          <p:cNvSpPr/>
          <p:nvPr/>
        </p:nvSpPr>
        <p:spPr>
          <a:xfrm>
            <a:off x="32275" y="4134175"/>
            <a:ext cx="3881700" cy="96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ack Top - Plain">
  <p:cSld name="CUSTOM_1"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0"/>
          <p:cNvSpPr/>
          <p:nvPr/>
        </p:nvSpPr>
        <p:spPr>
          <a:xfrm>
            <a:off x="-11700" y="0"/>
            <a:ext cx="9167400" cy="8535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40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02" name="Google Shape;502;p40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03" name="Google Shape;503;p40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  <a:defRPr sz="2500">
                <a:solidFill>
                  <a:srgbClr val="000000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○"/>
              <a:defRPr sz="2300">
                <a:solidFill>
                  <a:srgbClr val="000000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■"/>
              <a:defRPr sz="2200">
                <a:solidFill>
                  <a:srgbClr val="000000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  <a:defRPr sz="1900">
                <a:solidFill>
                  <a:srgbClr val="000000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  <a:defRPr sz="1700">
                <a:solidFill>
                  <a:srgbClr val="000000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■"/>
              <a:defRPr sz="1500">
                <a:solidFill>
                  <a:srgbClr val="000000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●"/>
              <a:defRPr sz="1000">
                <a:solidFill>
                  <a:srgbClr val="000000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○"/>
              <a:defRPr sz="1000">
                <a:solidFill>
                  <a:srgbClr val="000000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■"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41"/>
          <p:cNvSpPr txBox="1">
            <a:spLocks noGrp="1"/>
          </p:cNvSpPr>
          <p:nvPr>
            <p:ph type="title"/>
          </p:nvPr>
        </p:nvSpPr>
        <p:spPr>
          <a:xfrm>
            <a:off x="990600" y="114300"/>
            <a:ext cx="792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30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06" name="Google Shape;506;p41"/>
          <p:cNvSpPr txBox="1">
            <a:spLocks noGrp="1"/>
          </p:cNvSpPr>
          <p:nvPr>
            <p:ph type="body" idx="1"/>
          </p:nvPr>
        </p:nvSpPr>
        <p:spPr>
          <a:xfrm>
            <a:off x="457200" y="1151333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7" name="Google Shape;507;p41"/>
          <p:cNvSpPr txBox="1">
            <a:spLocks noGrp="1"/>
          </p:cNvSpPr>
          <p:nvPr>
            <p:ph type="body" idx="2"/>
          </p:nvPr>
        </p:nvSpPr>
        <p:spPr>
          <a:xfrm>
            <a:off x="457200" y="1631154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8" name="Google Shape;508;p41"/>
          <p:cNvSpPr txBox="1">
            <a:spLocks noGrp="1"/>
          </p:cNvSpPr>
          <p:nvPr>
            <p:ph type="body" idx="3"/>
          </p:nvPr>
        </p:nvSpPr>
        <p:spPr>
          <a:xfrm>
            <a:off x="4645025" y="1151333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9" name="Google Shape;509;p41"/>
          <p:cNvSpPr txBox="1">
            <a:spLocks noGrp="1"/>
          </p:cNvSpPr>
          <p:nvPr>
            <p:ph type="body" idx="4"/>
          </p:nvPr>
        </p:nvSpPr>
        <p:spPr>
          <a:xfrm>
            <a:off x="4645025" y="1631154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0" name="Google Shape;510;p41"/>
          <p:cNvSpPr txBox="1">
            <a:spLocks noGrp="1"/>
          </p:cNvSpPr>
          <p:nvPr>
            <p:ph type="dt" idx="10"/>
          </p:nvPr>
        </p:nvSpPr>
        <p:spPr>
          <a:xfrm>
            <a:off x="228600" y="4767262"/>
            <a:ext cx="1371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1" name="Google Shape;511;p41"/>
          <p:cNvSpPr txBox="1">
            <a:spLocks noGrp="1"/>
          </p:cNvSpPr>
          <p:nvPr>
            <p:ph type="ftr" idx="11"/>
          </p:nvPr>
        </p:nvSpPr>
        <p:spPr>
          <a:xfrm>
            <a:off x="2286000" y="4767262"/>
            <a:ext cx="45720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2" name="Google Shape;512;p41"/>
          <p:cNvSpPr txBox="1">
            <a:spLocks noGrp="1"/>
          </p:cNvSpPr>
          <p:nvPr>
            <p:ph type="sldNum" idx="12"/>
          </p:nvPr>
        </p:nvSpPr>
        <p:spPr>
          <a:xfrm>
            <a:off x="7543800" y="4767262"/>
            <a:ext cx="1371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ck with White Top - Fancy 1">
  <p:cSld name="CUSTOM_2_1_1">
    <p:bg>
      <p:bgPr>
        <a:gradFill>
          <a:gsLst>
            <a:gs pos="0">
              <a:schemeClr val="accent3"/>
            </a:gs>
            <a:gs pos="50000">
              <a:schemeClr val="dk1"/>
            </a:gs>
            <a:gs pos="100000">
              <a:srgbClr val="141517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/>
          <p:nvPr/>
        </p:nvSpPr>
        <p:spPr>
          <a:xfrm>
            <a:off x="-19425" y="780550"/>
            <a:ext cx="1010100" cy="43890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0" y="780600"/>
            <a:ext cx="9162955" cy="4363819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" name="Google Shape;39;p5"/>
          <p:cNvSpPr txBox="1"/>
          <p:nvPr/>
        </p:nvSpPr>
        <p:spPr>
          <a:xfrm>
            <a:off x="231475" y="4892040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0" name="Google Shape;40;p5"/>
          <p:cNvSpPr/>
          <p:nvPr/>
        </p:nvSpPr>
        <p:spPr>
          <a:xfrm rot="-1471604">
            <a:off x="4206629" y="-157999"/>
            <a:ext cx="5323623" cy="5164741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5"/>
          <p:cNvSpPr/>
          <p:nvPr/>
        </p:nvSpPr>
        <p:spPr>
          <a:xfrm>
            <a:off x="-11700" y="0"/>
            <a:ext cx="9167400" cy="1285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" name="Google Shape;42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35275" y="252975"/>
            <a:ext cx="861225" cy="7751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5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4" name="Google Shape;44;p5"/>
          <p:cNvSpPr txBox="1">
            <a:spLocks noGrp="1"/>
          </p:cNvSpPr>
          <p:nvPr>
            <p:ph type="ctrTitle"/>
          </p:nvPr>
        </p:nvSpPr>
        <p:spPr>
          <a:xfrm>
            <a:off x="914400" y="20978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ctrTitle" idx="2"/>
          </p:nvPr>
        </p:nvSpPr>
        <p:spPr>
          <a:xfrm>
            <a:off x="914400" y="33848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ue Top - Fancy Title">
  <p:cSld name="TITLE_AND_BODY_1">
    <p:bg>
      <p:bgPr>
        <a:gradFill>
          <a:gsLst>
            <a:gs pos="0">
              <a:srgbClr val="FFFFFF"/>
            </a:gs>
            <a:gs pos="100000">
              <a:srgbClr val="9CC2D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6"/>
          <p:cNvGrpSpPr/>
          <p:nvPr/>
        </p:nvGrpSpPr>
        <p:grpSpPr>
          <a:xfrm>
            <a:off x="-100" y="-73"/>
            <a:ext cx="9144088" cy="5143548"/>
            <a:chOff x="8145036" y="0"/>
            <a:chExt cx="4014438" cy="2258121"/>
          </a:xfrm>
        </p:grpSpPr>
        <p:sp>
          <p:nvSpPr>
            <p:cNvPr id="48" name="Google Shape;48;p6"/>
            <p:cNvSpPr/>
            <p:nvPr/>
          </p:nvSpPr>
          <p:spPr>
            <a:xfrm>
              <a:off x="8145036" y="0"/>
              <a:ext cx="4014376" cy="2258121"/>
            </a:xfrm>
            <a:custGeom>
              <a:avLst/>
              <a:gdLst/>
              <a:ahLst/>
              <a:cxnLst/>
              <a:rect l="l" t="t" r="r" b="b"/>
              <a:pathLst>
                <a:path w="4014376" h="2258121" extrusionOk="0">
                  <a:moveTo>
                    <a:pt x="2148603" y="1774988"/>
                  </a:moveTo>
                  <a:cubicBezTo>
                    <a:pt x="1965654" y="1382640"/>
                    <a:pt x="1863892" y="1164459"/>
                    <a:pt x="1939873" y="955604"/>
                  </a:cubicBezTo>
                  <a:cubicBezTo>
                    <a:pt x="2015855" y="746748"/>
                    <a:pt x="2234119" y="645049"/>
                    <a:pt x="2626468" y="462162"/>
                  </a:cubicBezTo>
                  <a:cubicBezTo>
                    <a:pt x="3018816" y="279275"/>
                    <a:pt x="3236997" y="177451"/>
                    <a:pt x="3445831" y="253432"/>
                  </a:cubicBezTo>
                  <a:cubicBezTo>
                    <a:pt x="3654666" y="329414"/>
                    <a:pt x="3756386" y="547678"/>
                    <a:pt x="3939272" y="940006"/>
                  </a:cubicBezTo>
                  <a:cubicBezTo>
                    <a:pt x="3966182" y="997693"/>
                    <a:pt x="3991294" y="1051574"/>
                    <a:pt x="4014377" y="1102256"/>
                  </a:cubicBezTo>
                  <a:lnTo>
                    <a:pt x="4014377" y="0"/>
                  </a:lnTo>
                  <a:lnTo>
                    <a:pt x="0" y="0"/>
                  </a:lnTo>
                  <a:lnTo>
                    <a:pt x="0" y="2258122"/>
                  </a:lnTo>
                  <a:lnTo>
                    <a:pt x="2400007" y="2258122"/>
                  </a:lnTo>
                  <a:cubicBezTo>
                    <a:pt x="2320283" y="2143125"/>
                    <a:pt x="2245932" y="1983697"/>
                    <a:pt x="2148603" y="17749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6"/>
            <p:cNvSpPr/>
            <p:nvPr/>
          </p:nvSpPr>
          <p:spPr>
            <a:xfrm>
              <a:off x="11595195" y="1947441"/>
              <a:ext cx="564279" cy="310680"/>
            </a:xfrm>
            <a:custGeom>
              <a:avLst/>
              <a:gdLst/>
              <a:ahLst/>
              <a:cxnLst/>
              <a:rect l="l" t="t" r="r" b="b"/>
              <a:pathLst>
                <a:path w="564279" h="310680" extrusionOk="0">
                  <a:moveTo>
                    <a:pt x="11332" y="305390"/>
                  </a:moveTo>
                  <a:lnTo>
                    <a:pt x="0" y="310680"/>
                  </a:lnTo>
                  <a:lnTo>
                    <a:pt x="564279" y="310680"/>
                  </a:lnTo>
                  <a:lnTo>
                    <a:pt x="564279" y="0"/>
                  </a:lnTo>
                  <a:cubicBezTo>
                    <a:pt x="447610" y="101929"/>
                    <a:pt x="266229" y="186525"/>
                    <a:pt x="11332" y="305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" name="Google Shape;50;p6"/>
          <p:cNvSpPr txBox="1"/>
          <p:nvPr/>
        </p:nvSpPr>
        <p:spPr>
          <a:xfrm>
            <a:off x="231475" y="4892040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Office of Personal Property Management</a:t>
            </a:r>
            <a:endParaRPr sz="16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1" name="Google Shape;51;p6"/>
          <p:cNvSpPr/>
          <p:nvPr/>
        </p:nvSpPr>
        <p:spPr>
          <a:xfrm rot="-1180608">
            <a:off x="4528524" y="1363532"/>
            <a:ext cx="4620841" cy="4442142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6"/>
          <p:cNvSpPr/>
          <p:nvPr/>
        </p:nvSpPr>
        <p:spPr>
          <a:xfrm>
            <a:off x="11850" y="0"/>
            <a:ext cx="9144000" cy="1285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6"/>
          <p:cNvSpPr txBox="1">
            <a:spLocks noGrp="1"/>
          </p:cNvSpPr>
          <p:nvPr>
            <p:ph type="ctrTitle"/>
          </p:nvPr>
        </p:nvSpPr>
        <p:spPr>
          <a:xfrm>
            <a:off x="914400" y="20216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4800"/>
              <a:buNone/>
              <a:defRPr sz="4800"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6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55" name="Google Shape;55;p6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6900" y="300350"/>
            <a:ext cx="785100" cy="7116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6"/>
          <p:cNvSpPr txBox="1">
            <a:spLocks noGrp="1"/>
          </p:cNvSpPr>
          <p:nvPr>
            <p:ph type="ctrTitle" idx="2"/>
          </p:nvPr>
        </p:nvSpPr>
        <p:spPr>
          <a:xfrm>
            <a:off x="914400" y="33848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600"/>
              <a:buNone/>
              <a:defRPr sz="2600" b="0">
                <a:solidFill>
                  <a:srgbClr val="80808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ue Top - Fancy 1">
  <p:cSld name="TITLE_AND_BODY_1_2">
    <p:bg>
      <p:bgPr>
        <a:gradFill>
          <a:gsLst>
            <a:gs pos="0">
              <a:srgbClr val="FFFFFF"/>
            </a:gs>
            <a:gs pos="100000">
              <a:srgbClr val="9CC2D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/>
          <p:nvPr/>
        </p:nvSpPr>
        <p:spPr>
          <a:xfrm>
            <a:off x="0" y="3050"/>
            <a:ext cx="9144000" cy="819900"/>
          </a:xfrm>
          <a:prstGeom prst="rect">
            <a:avLst/>
          </a:prstGeom>
          <a:solidFill>
            <a:srgbClr val="003C7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</a:endParaRPr>
          </a:p>
        </p:txBody>
      </p:sp>
      <p:grpSp>
        <p:nvGrpSpPr>
          <p:cNvPr id="59" name="Google Shape;59;p7"/>
          <p:cNvGrpSpPr/>
          <p:nvPr/>
        </p:nvGrpSpPr>
        <p:grpSpPr>
          <a:xfrm>
            <a:off x="-75" y="822950"/>
            <a:ext cx="9144088" cy="4320463"/>
            <a:chOff x="8145036" y="0"/>
            <a:chExt cx="4014438" cy="2258121"/>
          </a:xfrm>
        </p:grpSpPr>
        <p:sp>
          <p:nvSpPr>
            <p:cNvPr id="60" name="Google Shape;60;p7"/>
            <p:cNvSpPr/>
            <p:nvPr/>
          </p:nvSpPr>
          <p:spPr>
            <a:xfrm>
              <a:off x="8145036" y="0"/>
              <a:ext cx="4014376" cy="2258121"/>
            </a:xfrm>
            <a:custGeom>
              <a:avLst/>
              <a:gdLst/>
              <a:ahLst/>
              <a:cxnLst/>
              <a:rect l="l" t="t" r="r" b="b"/>
              <a:pathLst>
                <a:path w="4014376" h="2258121" extrusionOk="0">
                  <a:moveTo>
                    <a:pt x="2148603" y="1774988"/>
                  </a:moveTo>
                  <a:cubicBezTo>
                    <a:pt x="1965654" y="1382640"/>
                    <a:pt x="1863892" y="1164459"/>
                    <a:pt x="1939873" y="955604"/>
                  </a:cubicBezTo>
                  <a:cubicBezTo>
                    <a:pt x="2015855" y="746748"/>
                    <a:pt x="2234119" y="645049"/>
                    <a:pt x="2626468" y="462162"/>
                  </a:cubicBezTo>
                  <a:cubicBezTo>
                    <a:pt x="3018816" y="279275"/>
                    <a:pt x="3236997" y="177451"/>
                    <a:pt x="3445831" y="253432"/>
                  </a:cubicBezTo>
                  <a:cubicBezTo>
                    <a:pt x="3654666" y="329414"/>
                    <a:pt x="3756386" y="547678"/>
                    <a:pt x="3939272" y="940006"/>
                  </a:cubicBezTo>
                  <a:cubicBezTo>
                    <a:pt x="3966182" y="997693"/>
                    <a:pt x="3991294" y="1051574"/>
                    <a:pt x="4014377" y="1102256"/>
                  </a:cubicBezTo>
                  <a:lnTo>
                    <a:pt x="4014377" y="0"/>
                  </a:lnTo>
                  <a:lnTo>
                    <a:pt x="0" y="0"/>
                  </a:lnTo>
                  <a:lnTo>
                    <a:pt x="0" y="2258122"/>
                  </a:lnTo>
                  <a:lnTo>
                    <a:pt x="2400007" y="2258122"/>
                  </a:lnTo>
                  <a:cubicBezTo>
                    <a:pt x="2320283" y="2143125"/>
                    <a:pt x="2245932" y="1983697"/>
                    <a:pt x="2148603" y="17749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7"/>
            <p:cNvSpPr/>
            <p:nvPr/>
          </p:nvSpPr>
          <p:spPr>
            <a:xfrm>
              <a:off x="11595195" y="1947441"/>
              <a:ext cx="564279" cy="310680"/>
            </a:xfrm>
            <a:custGeom>
              <a:avLst/>
              <a:gdLst/>
              <a:ahLst/>
              <a:cxnLst/>
              <a:rect l="l" t="t" r="r" b="b"/>
              <a:pathLst>
                <a:path w="564279" h="310680" extrusionOk="0">
                  <a:moveTo>
                    <a:pt x="11332" y="305390"/>
                  </a:moveTo>
                  <a:lnTo>
                    <a:pt x="0" y="310680"/>
                  </a:lnTo>
                  <a:lnTo>
                    <a:pt x="564279" y="310680"/>
                  </a:lnTo>
                  <a:lnTo>
                    <a:pt x="564279" y="0"/>
                  </a:lnTo>
                  <a:cubicBezTo>
                    <a:pt x="447610" y="101929"/>
                    <a:pt x="266229" y="186525"/>
                    <a:pt x="11332" y="30539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2" name="Google Shape;62;p7"/>
          <p:cNvSpPr txBox="1">
            <a:spLocks noGrp="1"/>
          </p:cNvSpPr>
          <p:nvPr>
            <p:ph type="title"/>
          </p:nvPr>
        </p:nvSpPr>
        <p:spPr>
          <a:xfrm>
            <a:off x="228600" y="265175"/>
            <a:ext cx="7907100" cy="486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/>
          <p:nvPr/>
        </p:nvSpPr>
        <p:spPr>
          <a:xfrm>
            <a:off x="231475" y="4892040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 sz="16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4" name="Google Shape;64;p7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  <a:defRPr sz="2500">
                <a:solidFill>
                  <a:srgbClr val="000000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○"/>
              <a:defRPr sz="2300">
                <a:solidFill>
                  <a:srgbClr val="000000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■"/>
              <a:defRPr sz="2200">
                <a:solidFill>
                  <a:srgbClr val="000000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  <a:defRPr sz="1900">
                <a:solidFill>
                  <a:srgbClr val="000000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  <a:defRPr sz="1700">
                <a:solidFill>
                  <a:srgbClr val="000000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■"/>
              <a:defRPr sz="1500">
                <a:solidFill>
                  <a:srgbClr val="000000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●"/>
              <a:defRPr sz="1000">
                <a:solidFill>
                  <a:srgbClr val="000000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○"/>
              <a:defRPr sz="1000">
                <a:solidFill>
                  <a:srgbClr val="000000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■"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7"/>
          <p:cNvSpPr/>
          <p:nvPr/>
        </p:nvSpPr>
        <p:spPr>
          <a:xfrm rot="-1180608">
            <a:off x="4528524" y="1363532"/>
            <a:ext cx="4620841" cy="4442142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with Blue Top Plain">
  <p:cSld name="TITLE_AND_BODY_1_1">
    <p:bg>
      <p:bgPr>
        <a:solidFill>
          <a:srgbClr val="FFFFFF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/>
          <p:nvPr/>
        </p:nvSpPr>
        <p:spPr>
          <a:xfrm>
            <a:off x="0" y="3050"/>
            <a:ext cx="9144000" cy="819900"/>
          </a:xfrm>
          <a:prstGeom prst="rect">
            <a:avLst/>
          </a:prstGeom>
          <a:solidFill>
            <a:srgbClr val="003C7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</a:endParaRPr>
          </a:p>
        </p:txBody>
      </p:sp>
      <p:sp>
        <p:nvSpPr>
          <p:cNvPr id="69" name="Google Shape;69;p8"/>
          <p:cNvSpPr txBox="1">
            <a:spLocks noGrp="1"/>
          </p:cNvSpPr>
          <p:nvPr>
            <p:ph type="title"/>
          </p:nvPr>
        </p:nvSpPr>
        <p:spPr>
          <a:xfrm>
            <a:off x="228600" y="265175"/>
            <a:ext cx="7425300" cy="486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1" name="Google Shape;71;p8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  <a:defRPr sz="2500">
                <a:solidFill>
                  <a:srgbClr val="000000"/>
                </a:solidFill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○"/>
              <a:defRPr sz="2300">
                <a:solidFill>
                  <a:srgbClr val="000000"/>
                </a:solidFill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■"/>
              <a:defRPr sz="2200">
                <a:solidFill>
                  <a:srgbClr val="000000"/>
                </a:solidFill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  <a:defRPr sz="1900">
                <a:solidFill>
                  <a:srgbClr val="000000"/>
                </a:solidFill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  <a:defRPr sz="1700">
                <a:solidFill>
                  <a:srgbClr val="000000"/>
                </a:solidFill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■"/>
              <a:defRPr sz="1500">
                <a:solidFill>
                  <a:srgbClr val="000000"/>
                </a:solidFill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●"/>
              <a:defRPr sz="1000">
                <a:solidFill>
                  <a:srgbClr val="000000"/>
                </a:solidFill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○"/>
              <a:defRPr sz="1000">
                <a:solidFill>
                  <a:srgbClr val="000000"/>
                </a:solidFill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Char char="■"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 with White Top Plain">
  <p:cSld name="TITLE_AND_BODY_1_1_1">
    <p:bg>
      <p:bgPr>
        <a:solidFill>
          <a:srgbClr val="FFFFFF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9"/>
          <p:cNvSpPr/>
          <p:nvPr/>
        </p:nvSpPr>
        <p:spPr>
          <a:xfrm>
            <a:off x="0" y="793850"/>
            <a:ext cx="9144000" cy="4349700"/>
          </a:xfrm>
          <a:prstGeom prst="rect">
            <a:avLst/>
          </a:prstGeom>
          <a:solidFill>
            <a:srgbClr val="003C7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</a:endParaRPr>
          </a:p>
        </p:txBody>
      </p:sp>
      <p:sp>
        <p:nvSpPr>
          <p:cNvPr id="74" name="Google Shape;74;p9"/>
          <p:cNvSpPr txBox="1">
            <a:spLocks noGrp="1"/>
          </p:cNvSpPr>
          <p:nvPr>
            <p:ph type="title"/>
          </p:nvPr>
        </p:nvSpPr>
        <p:spPr>
          <a:xfrm>
            <a:off x="228600" y="265175"/>
            <a:ext cx="7509000" cy="486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003C71"/>
              </a:buClr>
              <a:buSzPts val="3000"/>
              <a:buNone/>
              <a:defRPr>
                <a:solidFill>
                  <a:srgbClr val="003C71"/>
                </a:solidFill>
              </a:defRPr>
            </a:lvl9pPr>
          </a:lstStyle>
          <a:p>
            <a:endParaRPr/>
          </a:p>
        </p:txBody>
      </p:sp>
      <p:pic>
        <p:nvPicPr>
          <p:cNvPr id="75" name="Google Shape;75;p9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13225" y="105325"/>
            <a:ext cx="650400" cy="5895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9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4412700" cy="29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Encode Sans Semi Condensed SemiBold"/>
              <a:buChar char="●"/>
              <a:defRPr sz="25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Encode Sans Semi Condensed SemiBold"/>
              <a:buChar char="○"/>
              <a:defRPr sz="23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Encode Sans Semi Condensed SemiBold"/>
              <a:buChar char="■"/>
              <a:defRPr sz="22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Encode Sans Semi Condensed SemiBold"/>
              <a:buChar char="●"/>
              <a:defRPr sz="19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Encode Sans Semi Condensed SemiBold"/>
              <a:buChar char="○"/>
              <a:defRPr sz="17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Encode Sans Semi Condensed SemiBold"/>
              <a:buChar char="■"/>
              <a:defRPr sz="15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Encode Sans Semi Condensed SemiBold"/>
              <a:buChar char="●"/>
              <a:defRPr sz="10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Encode Sans Semi Condensed SemiBold"/>
              <a:buChar char="○"/>
              <a:defRPr sz="10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Encode Sans Semi Condensed SemiBold"/>
              <a:buChar char="■"/>
              <a:defRPr sz="1000">
                <a:solidFill>
                  <a:srgbClr val="FFFFFF"/>
                </a:solidFill>
                <a:latin typeface="Encode Sans Semi Condensed SemiBold"/>
                <a:ea typeface="Encode Sans Semi Condensed SemiBold"/>
                <a:cs typeface="Encode Sans Semi Condensed SemiBold"/>
                <a:sym typeface="Encode Sans Semi Condensed SemiBold"/>
              </a:defRPr>
            </a:lvl9pPr>
          </a:lstStyle>
          <a:p>
            <a:endParaRPr/>
          </a:p>
        </p:txBody>
      </p:sp>
      <p:sp>
        <p:nvSpPr>
          <p:cNvPr id="78" name="Google Shape;78;p9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80808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 Background Title">
  <p:cSld name="TITLE_AND_BODY_1_1_1_2">
    <p:bg>
      <p:bgPr>
        <a:solidFill>
          <a:srgbClr val="FFFFFF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0"/>
          <p:cNvSpPr/>
          <p:nvPr/>
        </p:nvSpPr>
        <p:spPr>
          <a:xfrm>
            <a:off x="0" y="793850"/>
            <a:ext cx="9144000" cy="4349700"/>
          </a:xfrm>
          <a:prstGeom prst="rect">
            <a:avLst/>
          </a:prstGeom>
          <a:solidFill>
            <a:srgbClr val="003C7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C71"/>
              </a:solidFill>
            </a:endParaRPr>
          </a:p>
        </p:txBody>
      </p:sp>
      <p:sp>
        <p:nvSpPr>
          <p:cNvPr id="81" name="Google Shape;81;p10"/>
          <p:cNvSpPr txBox="1">
            <a:spLocks noGrp="1"/>
          </p:cNvSpPr>
          <p:nvPr>
            <p:ph type="sldNum" idx="12"/>
          </p:nvPr>
        </p:nvSpPr>
        <p:spPr>
          <a:xfrm>
            <a:off x="8439912" y="4855464"/>
            <a:ext cx="548700" cy="3936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buNone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10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General Supplies and Services</a:t>
            </a:r>
            <a:endParaRPr>
              <a:solidFill>
                <a:srgbClr val="80808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3" name="Google Shape;83;p10"/>
          <p:cNvSpPr txBox="1">
            <a:spLocks noGrp="1"/>
          </p:cNvSpPr>
          <p:nvPr>
            <p:ph type="ctrTitle"/>
          </p:nvPr>
        </p:nvSpPr>
        <p:spPr>
          <a:xfrm>
            <a:off x="914400" y="20978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ctrTitle" idx="2"/>
          </p:nvPr>
        </p:nvSpPr>
        <p:spPr>
          <a:xfrm>
            <a:off x="914400" y="33848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600" b="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10"/>
          <p:cNvSpPr/>
          <p:nvPr/>
        </p:nvSpPr>
        <p:spPr>
          <a:xfrm>
            <a:off x="-11700" y="0"/>
            <a:ext cx="9167400" cy="1285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0"/>
          <p:cNvSpPr txBox="1"/>
          <p:nvPr/>
        </p:nvSpPr>
        <p:spPr>
          <a:xfrm>
            <a:off x="4800600" y="801291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i="0" u="none" strike="noStrike" cap="none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U.S. General Services Administration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87" name="Google Shape;87;p10" descr="HiRez4inchGSAStarMarkRGB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6900" y="300350"/>
            <a:ext cx="785100" cy="71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07150" y="893450"/>
            <a:ext cx="4412700" cy="32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Poppins"/>
              <a:buChar char="●"/>
              <a:defRPr sz="25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Poppins"/>
              <a:buChar char="○"/>
              <a:defRPr sz="2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Poppins"/>
              <a:buChar char="■"/>
              <a:defRPr sz="2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Poppins"/>
              <a:buChar char="●"/>
              <a:defRPr sz="19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Poppins"/>
              <a:buChar char="○"/>
              <a:defRPr sz="17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Poppins"/>
              <a:buChar char="■"/>
              <a:defRPr sz="15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Poppins"/>
              <a:buChar char="●"/>
              <a:defRPr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Poppins"/>
              <a:buChar char="○"/>
              <a:defRPr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Poppins"/>
              <a:buChar char="■"/>
              <a:defRPr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1pPr>
            <a:lvl2pPr lvl="1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2pPr>
            <a:lvl3pPr lvl="2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3pPr>
            <a:lvl4pPr lvl="3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4pPr>
            <a:lvl5pPr lvl="4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5pPr>
            <a:lvl6pPr lvl="5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6pPr>
            <a:lvl7pPr lvl="6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7pPr>
            <a:lvl8pPr lvl="7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8pPr>
            <a:lvl9pPr lvl="8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Office of Personal Property Management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2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None/>
              <a:defRPr sz="3000" b="1"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261" name="Google Shape;261;p22"/>
          <p:cNvSpPr txBox="1">
            <a:spLocks noGrp="1"/>
          </p:cNvSpPr>
          <p:nvPr>
            <p:ph type="body" idx="1"/>
          </p:nvPr>
        </p:nvSpPr>
        <p:spPr>
          <a:xfrm>
            <a:off x="507150" y="893450"/>
            <a:ext cx="4412700" cy="32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Poppins"/>
              <a:buChar char="●"/>
              <a:defRPr sz="25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746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Poppins"/>
              <a:buChar char="○"/>
              <a:defRPr sz="2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Poppins"/>
              <a:buChar char="■"/>
              <a:defRPr sz="2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Poppins"/>
              <a:buChar char="●"/>
              <a:defRPr sz="19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Poppins"/>
              <a:buChar char="○"/>
              <a:defRPr sz="17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238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Poppins"/>
              <a:buChar char="■"/>
              <a:defRPr sz="15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Poppins"/>
              <a:buChar char="●"/>
              <a:defRPr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Poppins"/>
              <a:buChar char="○"/>
              <a:defRPr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2921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Poppins"/>
              <a:buChar char="■"/>
              <a:defRPr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262" name="Google Shape;262;p22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1pPr>
            <a:lvl2pPr lvl="1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2pPr>
            <a:lvl3pPr lvl="2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3pPr>
            <a:lvl4pPr lvl="3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4pPr>
            <a:lvl5pPr lvl="4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5pPr>
            <a:lvl6pPr lvl="5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6pPr>
            <a:lvl7pPr lvl="6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7pPr>
            <a:lvl8pPr lvl="7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8pPr>
            <a:lvl9pPr lvl="8" algn="r" rtl="0">
              <a:buNone/>
              <a:defRPr sz="1200">
                <a:solidFill>
                  <a:srgbClr val="808080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3" name="Google Shape;263;p22"/>
          <p:cNvSpPr txBox="1"/>
          <p:nvPr/>
        </p:nvSpPr>
        <p:spPr>
          <a:xfrm>
            <a:off x="231475" y="4889366"/>
            <a:ext cx="4038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Office of Personal Property Management</a:t>
            </a:r>
            <a:endParaRPr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  <p:sldLayoutId id="2147483686" r:id="rId1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mls.gsa.gov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info.gov/content/pkg/PLAW-114publ88/pdf/PLAW-114publ88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gress.gov/bill/117th-congress/house-bill/3544?q=%7B%22search%22%3A%5B%22%5C%22general+services%5C%22%22%5D%7D&amp;s=2&amp;r=63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opher.willett@gsa.gov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hyperlink" Target="mailto:stephon.jackson@gsa.go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6.xml"/><Relationship Id="rId6" Type="http://schemas.openxmlformats.org/officeDocument/2006/relationships/hyperlink" Target="mailto:trey.dyer@gsa.gov" TargetMode="External"/><Relationship Id="rId5" Type="http://schemas.openxmlformats.org/officeDocument/2006/relationships/hyperlink" Target="mailto:shirley.kimbro@gsa.gov" TargetMode="External"/><Relationship Id="rId4" Type="http://schemas.openxmlformats.org/officeDocument/2006/relationships/hyperlink" Target="https://docs.google.com/document/d/14ZUENW0lupGSf_rzPELJOt-AWSSMV2ErYlzGNTOIgjw/edit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surplusfirearms@gsa.gov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la.mil/Disposition-Services/Offers/Law-Enforcement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6.xml"/><Relationship Id="rId4" Type="http://schemas.openxmlformats.org/officeDocument/2006/relationships/hyperlink" Target="mailto:firearms@gsa.go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a.shaw@gsa.gov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mailto:deone.mcmillan@gsa.gov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atthew.manger@gsa.gov" TargetMode="External"/><Relationship Id="rId7" Type="http://schemas.openxmlformats.org/officeDocument/2006/relationships/hyperlink" Target="mailto:deone.mcmillan@gsa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6.xml"/><Relationship Id="rId6" Type="http://schemas.openxmlformats.org/officeDocument/2006/relationships/hyperlink" Target="mailto:randy.gannoe@gmail.com" TargetMode="External"/><Relationship Id="rId5" Type="http://schemas.openxmlformats.org/officeDocument/2006/relationships/hyperlink" Target="mailto:Kevin.Murphy@gsa.gov" TargetMode="External"/><Relationship Id="rId4" Type="http://schemas.openxmlformats.org/officeDocument/2006/relationships/hyperlink" Target="mailto:christina.shaw@gsa.gov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ppms@gsa.gov" TargetMode="External"/><Relationship Id="rId3" Type="http://schemas.openxmlformats.org/officeDocument/2006/relationships/hyperlink" Target="mailto:luis.lopezrios@gsa.gov" TargetMode="External"/><Relationship Id="rId7" Type="http://schemas.openxmlformats.org/officeDocument/2006/relationships/hyperlink" Target="mailto:trey.dyer@gsa.gov" TargetMode="External"/><Relationship Id="rId12" Type="http://schemas.openxmlformats.org/officeDocument/2006/relationships/hyperlink" Target="https://www.gsa.gov/about-us/region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6.xml"/><Relationship Id="rId6" Type="http://schemas.openxmlformats.org/officeDocument/2006/relationships/hyperlink" Target="mailto:stephon.jackson@gsa.gov" TargetMode="External"/><Relationship Id="rId11" Type="http://schemas.openxmlformats.org/officeDocument/2006/relationships/hyperlink" Target="mailto:christopher.willett@gsa.gov" TargetMode="External"/><Relationship Id="rId5" Type="http://schemas.openxmlformats.org/officeDocument/2006/relationships/hyperlink" Target="mailto:shirley.kimbro@gsa.gov" TargetMode="External"/><Relationship Id="rId10" Type="http://schemas.openxmlformats.org/officeDocument/2006/relationships/hyperlink" Target="mailto:Tara.Malone@gsa.gov" TargetMode="External"/><Relationship Id="rId4" Type="http://schemas.openxmlformats.org/officeDocument/2006/relationships/hyperlink" Target="mailto:victoria.mancinas@gsa.gov" TargetMode="External"/><Relationship Id="rId9" Type="http://schemas.openxmlformats.org/officeDocument/2006/relationships/hyperlink" Target="mailto:joe.hvorecky@gsa.go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gsa.gov/apo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6.xml"/><Relationship Id="rId6" Type="http://schemas.openxmlformats.org/officeDocument/2006/relationships/hyperlink" Target="https://www.gsa.gov/buy-through-us/government-property-for-sale-or-lease/office-of-personal-property-management/personal-property-management-for-federal-agencies/special-processes-for-disposal-of-aircraft-firearms-vessels-and-animals" TargetMode="External"/><Relationship Id="rId5" Type="http://schemas.openxmlformats.org/officeDocument/2006/relationships/hyperlink" Target="https://www.gsa.gov/about-us/contact-us/contact-by-topic/contact-personal-property-management" TargetMode="External"/><Relationship Id="rId4" Type="http://schemas.openxmlformats.org/officeDocument/2006/relationships/hyperlink" Target="https://www.gsa.gov/buy-through-us/government-property-for-sale-or-lease/office-of-personal-property-management/for-citizens-seeking-surplus-property/contact-a-sales-office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42"/>
          <p:cNvSpPr txBox="1">
            <a:spLocks noGrp="1"/>
          </p:cNvSpPr>
          <p:nvPr>
            <p:ph type="ctrTitle"/>
          </p:nvPr>
        </p:nvSpPr>
        <p:spPr>
          <a:xfrm>
            <a:off x="914400" y="2021675"/>
            <a:ext cx="77223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PPM Update: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NASASP Annual Meeting</a:t>
            </a:r>
            <a:endParaRPr/>
          </a:p>
        </p:txBody>
      </p:sp>
      <p:sp>
        <p:nvSpPr>
          <p:cNvPr id="518" name="Google Shape;518;p42"/>
          <p:cNvSpPr txBox="1">
            <a:spLocks noGrp="1"/>
          </p:cNvSpPr>
          <p:nvPr>
            <p:ph type="ctrTitle" idx="2"/>
          </p:nvPr>
        </p:nvSpPr>
        <p:spPr>
          <a:xfrm>
            <a:off x="914400" y="3384800"/>
            <a:ext cx="5396700" cy="611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July 30, 2025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51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Initiatives (FY25)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81" name="Google Shape;581;p51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582" name="Google Shape;582;p51"/>
          <p:cNvSpPr txBox="1">
            <a:spLocks noGrp="1"/>
          </p:cNvSpPr>
          <p:nvPr>
            <p:ph type="body" idx="1"/>
          </p:nvPr>
        </p:nvSpPr>
        <p:spPr>
          <a:xfrm>
            <a:off x="477775" y="846475"/>
            <a:ext cx="8266200" cy="4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oppins"/>
              <a:buChar char="●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Challenges: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Poppins"/>
              <a:buChar char="○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Staff and funding reductions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Poppins"/>
              <a:buChar char="○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Travel restrictions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oppins"/>
              <a:buChar char="●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PPMS Systems Enhancements: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oppins"/>
              <a:buChar char="○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Recent Update: Limiting LT to “1”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oppins"/>
              <a:buChar char="○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Further DME on hold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Poppins"/>
              <a:buChar char="●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PPMS Transactional Survey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Poppins"/>
              <a:buChar char="○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Launched &amp; collecting feedback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Poppins"/>
              <a:buChar char="○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Will inform enhancements when they resume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52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Initiatives (FY25)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88" name="Google Shape;588;p52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589" name="Google Shape;589;p52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7707300" cy="3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oppins"/>
              <a:buChar char="●"/>
            </a:pP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Updating: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oppins"/>
              <a:buChar char="○"/>
            </a:pPr>
            <a:r>
              <a:rPr lang="en" sz="17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Publications </a:t>
            </a: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(</a:t>
            </a:r>
            <a:r>
              <a:rPr lang="en" sz="17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cmls.gsa.gov</a:t>
            </a: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; search “Personal Property”)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oppins"/>
              <a:buChar char="○"/>
            </a:pPr>
            <a:r>
              <a:rPr lang="en" sz="17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Presentations </a:t>
            </a: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(updated Donation of Surplus Property presentation coming soon)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oppins"/>
              <a:buChar char="○"/>
            </a:pPr>
            <a:r>
              <a:rPr lang="en" sz="17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National Target Distribution Report</a:t>
            </a: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(NDTR) for FY26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oppins"/>
              <a:buChar char="○"/>
            </a:pPr>
            <a:r>
              <a:rPr lang="en" sz="17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Single Audit Act</a:t>
            </a:r>
            <a:r>
              <a:rPr lang="en" sz="17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threshold for FY26</a:t>
            </a:r>
            <a:endParaRPr sz="17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Poppins"/>
              <a:buChar char="○"/>
            </a:pPr>
            <a:r>
              <a:rPr lang="en" sz="17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SBA FAQs</a:t>
            </a:r>
            <a:endParaRPr sz="1700" b="1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53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GSA Issued Memos for FY25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95" name="Google Shape;595;p53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596" name="Google Shape;596;p53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7707300" cy="3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Poppins"/>
              <a:buChar char="●"/>
            </a:pP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Updated cooperative agreements: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Font typeface="Poppins"/>
              <a:buChar char="○"/>
            </a:pPr>
            <a:r>
              <a:rPr lang="en" sz="1900">
                <a:latin typeface="Poppins"/>
                <a:ea typeface="Poppins"/>
                <a:cs typeface="Poppins"/>
                <a:sym typeface="Poppins"/>
              </a:rPr>
              <a:t>State-Managed Property Center</a:t>
            </a:r>
            <a:endParaRPr sz="19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○"/>
            </a:pP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Retention of Surplus Property for State Agency Use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●"/>
            </a:pP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Subrecipient Audit Guidance for Single Audit Act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●"/>
            </a:pP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DEMIL Q6 guidance (coming soon)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54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RISE After Disaster Act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2" name="Google Shape;602;p54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603" name="Google Shape;603;p54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7707300" cy="3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Poppins"/>
              <a:buChar char="●"/>
            </a:pPr>
            <a:r>
              <a:rPr lang="en" sz="23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RISE After Disaster Act (</a:t>
            </a:r>
            <a:r>
              <a:rPr lang="en" sz="23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section 2105 of Public Law 114-88</a:t>
            </a:r>
            <a:r>
              <a:rPr lang="en" sz="23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)</a:t>
            </a:r>
            <a:endParaRPr sz="23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Poppins"/>
              <a:buChar char="●"/>
            </a:pPr>
            <a:r>
              <a:rPr lang="en" sz="23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Contains provisions authorizing the transfer of surplus property to small businesses under certain conditions in disaster areas. </a:t>
            </a:r>
            <a:endParaRPr sz="23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Poppins"/>
              <a:buChar char="●"/>
            </a:pPr>
            <a:r>
              <a:rPr lang="en" sz="23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Currently with SBA for implementation. Unclear how small business are determined eligible and who would make the determination.</a:t>
            </a:r>
            <a:endParaRPr sz="23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55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Computers for Veterans and Students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9" name="Google Shape;609;p55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610" name="Google Shape;610;p55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7707300" cy="3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800"/>
              <a:buFont typeface="Poppins"/>
              <a:buChar char="●"/>
            </a:pPr>
            <a:r>
              <a:rPr lang="en" sz="18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COVs Act</a:t>
            </a:r>
            <a:r>
              <a:rPr lang="en" sz="1800">
                <a:latin typeface="Poppins"/>
                <a:ea typeface="Poppins"/>
                <a:cs typeface="Poppins"/>
                <a:sym typeface="Poppins"/>
              </a:rPr>
              <a:t> – Requires GSA to transfer repairable surplus to nonprofit refurbishers for eventual distribution to schools, veterans, seniors, and other specified populations in need; and state and local agencies for donation to nonprofit and public entities.</a:t>
            </a:r>
            <a:endParaRPr sz="18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●"/>
            </a:pPr>
            <a:r>
              <a:rPr lang="en" sz="18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SASPs will still have higher priority on property.</a:t>
            </a: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●"/>
            </a:pPr>
            <a:r>
              <a:rPr lang="en" sz="18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Full implementation TBD (currently on hold)</a:t>
            </a:r>
            <a:endParaRPr sz="1800" b="1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56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616" name="Google Shape;616;p56"/>
          <p:cNvSpPr txBox="1">
            <a:spLocks noGrp="1"/>
          </p:cNvSpPr>
          <p:nvPr>
            <p:ph type="ctrTitle" idx="4294967295"/>
          </p:nvPr>
        </p:nvSpPr>
        <p:spPr>
          <a:xfrm>
            <a:off x="914400" y="1851000"/>
            <a:ext cx="7722300" cy="1441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accent1"/>
                </a:solidFill>
              </a:rPr>
              <a:t>Program Forms</a:t>
            </a:r>
            <a:endParaRPr sz="48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57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State Plans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22" name="Google Shape;622;p57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623" name="Google Shape;623;p57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7707300" cy="3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●"/>
            </a:pPr>
            <a:r>
              <a:rPr lang="en" sz="1800">
                <a:solidFill>
                  <a:srgbClr val="0942A1"/>
                </a:solidFill>
                <a:latin typeface="Poppins"/>
                <a:ea typeface="Poppins"/>
                <a:cs typeface="Poppins"/>
                <a:sym typeface="Poppins"/>
              </a:rPr>
              <a:t>New </a:t>
            </a:r>
            <a:r>
              <a:rPr lang="en" sz="18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POC: </a:t>
            </a: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○"/>
            </a:pPr>
            <a:r>
              <a:rPr lang="en" sz="18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Christopher Willett</a:t>
            </a: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○"/>
            </a:pPr>
            <a:r>
              <a:rPr lang="en" sz="18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christopher.willett@gsa.gov</a:t>
            </a: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●"/>
            </a:pPr>
            <a:r>
              <a:rPr lang="en" sz="18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Expect some delays</a:t>
            </a: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58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SF 97 Request Form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29" name="Google Shape;629;p58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pic>
        <p:nvPicPr>
          <p:cNvPr id="630" name="Google Shape;630;p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48450" y="198350"/>
            <a:ext cx="3659575" cy="4746800"/>
          </a:xfrm>
          <a:prstGeom prst="rect">
            <a:avLst/>
          </a:prstGeom>
          <a:noFill/>
          <a:ln>
            <a:noFill/>
          </a:ln>
        </p:spPr>
      </p:pic>
      <p:sp>
        <p:nvSpPr>
          <p:cNvPr id="631" name="Google Shape;631;p58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3565200" cy="3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76200" lvl="0" indent="-349250" algn="l" rtl="0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●"/>
            </a:pPr>
            <a:r>
              <a:rPr lang="en" sz="19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4"/>
              </a:rPr>
              <a:t>SF 97s - Frequently Asked Questions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76200" lvl="0" indent="0" algn="l" rtl="0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marR="76200" lvl="0" indent="-349250" algn="l" rtl="0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●"/>
            </a:pP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POCs: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marR="76200" lvl="0" indent="0" algn="l" rtl="0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aphicFrame>
        <p:nvGraphicFramePr>
          <p:cNvPr id="632" name="Google Shape;632;p58"/>
          <p:cNvGraphicFramePr/>
          <p:nvPr/>
        </p:nvGraphicFramePr>
        <p:xfrm>
          <a:off x="1018925" y="2467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{51DBA5FE-CD70-4DC3-BD48-A94AEAB65EB8}</a:tableStyleId>
              </a:tblPr>
              <a:tblGrid>
                <a:gridCol w="1784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/>
                        <a:t>Point of Contact (POC)</a:t>
                      </a:r>
                      <a:endParaRPr sz="1100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/>
                        <a:t>Allocating Region(s)</a:t>
                      </a:r>
                      <a:endParaRPr sz="1100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Shirley Kimbro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u="sng">
                          <a:solidFill>
                            <a:schemeClr val="hlink"/>
                          </a:solidFill>
                          <a:hlinkClick r:id="rId5"/>
                        </a:rPr>
                        <a:t>shirley.kimbro@gsa.gov</a:t>
                      </a:r>
                      <a:r>
                        <a:rPr lang="en" sz="1100"/>
                        <a:t> </a:t>
                      </a:r>
                      <a:endParaRPr sz="1100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Eastern US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(Regions 1-5 &amp; 11)</a:t>
                      </a:r>
                      <a:endParaRPr sz="1100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5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Trey Dyer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(CC Stephon Jackson)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u="sng">
                          <a:solidFill>
                            <a:schemeClr val="hlink"/>
                          </a:solidFill>
                          <a:hlinkClick r:id="rId6"/>
                        </a:rPr>
                        <a:t>trey.dyer@gsa.gov</a:t>
                      </a:r>
                      <a:r>
                        <a:rPr lang="en" sz="1100"/>
                        <a:t> </a:t>
                      </a:r>
                      <a:r>
                        <a:rPr lang="en" sz="1100" u="sng">
                          <a:solidFill>
                            <a:schemeClr val="hlink"/>
                          </a:solidFill>
                          <a:hlinkClick r:id="rId7"/>
                        </a:rPr>
                        <a:t>stephon.jackson@gsa.gov</a:t>
                      </a:r>
                      <a:r>
                        <a:rPr lang="en" sz="1100"/>
                        <a:t>  </a:t>
                      </a:r>
                      <a:endParaRPr sz="1100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Western US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(Regions 6-10)</a:t>
                      </a:r>
                      <a:endParaRPr sz="1100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59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OAC Change Requests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38" name="Google Shape;638;p59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639" name="Google Shape;639;p59"/>
          <p:cNvSpPr txBox="1">
            <a:spLocks noGrp="1"/>
          </p:cNvSpPr>
          <p:nvPr>
            <p:ph type="body" idx="1"/>
          </p:nvPr>
        </p:nvSpPr>
        <p:spPr>
          <a:xfrm>
            <a:off x="477775" y="1089275"/>
            <a:ext cx="7707300" cy="3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Poppins"/>
              <a:buChar char="●"/>
            </a:pPr>
            <a:r>
              <a:rPr lang="en" sz="2100">
                <a:latin typeface="Poppins"/>
                <a:ea typeface="Poppins"/>
                <a:cs typeface="Poppins"/>
                <a:sym typeface="Poppins"/>
              </a:rPr>
              <a:t>New process </a:t>
            </a:r>
            <a:r>
              <a:rPr lang="en" sz="2100" b="1">
                <a:latin typeface="Poppins"/>
                <a:ea typeface="Poppins"/>
                <a:cs typeface="Poppins"/>
                <a:sym typeface="Poppins"/>
              </a:rPr>
              <a:t>POSTPONED</a:t>
            </a:r>
            <a:endParaRPr sz="2100" b="1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Poppins"/>
              <a:buChar char="○"/>
            </a:pPr>
            <a:r>
              <a:rPr lang="en" sz="2100">
                <a:latin typeface="Poppins"/>
                <a:ea typeface="Poppins"/>
                <a:cs typeface="Poppins"/>
                <a:sym typeface="Poppins"/>
              </a:rPr>
              <a:t>PRA processed paused</a:t>
            </a:r>
            <a:endParaRPr sz="21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Poppins"/>
              <a:buChar char="●"/>
            </a:pPr>
            <a:r>
              <a:rPr lang="en" sz="2100">
                <a:latin typeface="Poppins"/>
                <a:ea typeface="Poppins"/>
                <a:cs typeface="Poppins"/>
                <a:sym typeface="Poppins"/>
              </a:rPr>
              <a:t>Notable changes to process:</a:t>
            </a:r>
            <a:endParaRPr sz="21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Poppins"/>
              <a:buChar char="○"/>
            </a:pPr>
            <a:r>
              <a:rPr lang="en" sz="2100">
                <a:latin typeface="Poppins"/>
                <a:ea typeface="Poppins"/>
                <a:cs typeface="Poppins"/>
                <a:sym typeface="Poppins"/>
              </a:rPr>
              <a:t>Reporting agency concurrence needed</a:t>
            </a:r>
            <a:endParaRPr sz="21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Poppins"/>
              <a:buChar char="○"/>
            </a:pPr>
            <a:r>
              <a:rPr lang="en" sz="2100">
                <a:latin typeface="Poppins"/>
                <a:ea typeface="Poppins"/>
                <a:cs typeface="Poppins"/>
                <a:sym typeface="Poppins"/>
              </a:rPr>
              <a:t>Official request form (finalized form will be uploaded to PPMS as backup documentation)</a:t>
            </a:r>
            <a:endParaRPr sz="21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Poppins"/>
              <a:buChar char="●"/>
            </a:pPr>
            <a:r>
              <a:rPr lang="en" sz="2300">
                <a:latin typeface="Poppins"/>
                <a:ea typeface="Poppins"/>
                <a:cs typeface="Poppins"/>
                <a:sym typeface="Poppins"/>
              </a:rPr>
              <a:t>Will share for SASP input before implementation</a:t>
            </a:r>
            <a:endParaRPr sz="23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60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OAC Change Request Format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45" name="Google Shape;645;p60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sp>
        <p:nvSpPr>
          <p:cNvPr id="646" name="Google Shape;646;p60"/>
          <p:cNvSpPr txBox="1">
            <a:spLocks noGrp="1"/>
          </p:cNvSpPr>
          <p:nvPr>
            <p:ph type="body" idx="1"/>
          </p:nvPr>
        </p:nvSpPr>
        <p:spPr>
          <a:xfrm>
            <a:off x="477775" y="963875"/>
            <a:ext cx="7707300" cy="37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Requester Name  _________________________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Requester Email  _________________________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TCN  _________________________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ICN  _________________________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Original / Listed OAC  _________________________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Requested OAC  _________________________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Justification  _________________________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Supporting Documentation   [</a:t>
            </a:r>
            <a:r>
              <a:rPr lang="en" sz="11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Attach supporting documentation]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Reporting Agency Concurrence [</a:t>
            </a:r>
            <a:r>
              <a:rPr lang="en" sz="11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Insert name, date and email address of person giving agency concurrence]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GSA Concurrence  [</a:t>
            </a:r>
            <a:r>
              <a:rPr lang="en" sz="11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Insert name, date, email address and associated JIRA ticket number</a:t>
            </a: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sz="23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43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A</a:t>
            </a:r>
            <a:r>
              <a:rPr lang="en"/>
              <a:t>genda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24" name="Google Shape;524;p43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525" name="Google Shape;525;p43"/>
          <p:cNvSpPr txBox="1">
            <a:spLocks noGrp="1"/>
          </p:cNvSpPr>
          <p:nvPr>
            <p:ph type="body" idx="1"/>
          </p:nvPr>
        </p:nvSpPr>
        <p:spPr>
          <a:xfrm>
            <a:off x="477775" y="936875"/>
            <a:ext cx="7719600" cy="3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5087"/>
              </a:buClr>
              <a:buSzPts val="2200"/>
              <a:buFont typeface="Poppins"/>
              <a:buChar char="●"/>
            </a:pPr>
            <a:r>
              <a:rPr lang="en" sz="2200" b="1">
                <a:solidFill>
                  <a:srgbClr val="005087"/>
                </a:solidFill>
                <a:latin typeface="Poppins"/>
                <a:ea typeface="Poppins"/>
                <a:cs typeface="Poppins"/>
                <a:sym typeface="Poppins"/>
              </a:rPr>
              <a:t>Program Updates &amp; Stats</a:t>
            </a:r>
            <a:endParaRPr sz="2200" b="1">
              <a:solidFill>
                <a:srgbClr val="00508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5087"/>
              </a:buClr>
              <a:buSzPts val="1900"/>
              <a:buFont typeface="Poppins"/>
              <a:buChar char="○"/>
            </a:pPr>
            <a:r>
              <a:rPr lang="en" sz="1900">
                <a:solidFill>
                  <a:srgbClr val="005087"/>
                </a:solidFill>
                <a:latin typeface="Poppins"/>
                <a:ea typeface="Poppins"/>
                <a:cs typeface="Poppins"/>
                <a:sym typeface="Poppins"/>
              </a:rPr>
              <a:t>Structure &amp; Staffing Updates</a:t>
            </a:r>
            <a:endParaRPr sz="1900">
              <a:solidFill>
                <a:srgbClr val="00508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5087"/>
              </a:buClr>
              <a:buSzPts val="1900"/>
              <a:buFont typeface="Poppins"/>
              <a:buChar char="○"/>
            </a:pPr>
            <a:r>
              <a:rPr lang="en" sz="1900">
                <a:solidFill>
                  <a:srgbClr val="005087"/>
                </a:solidFill>
                <a:latin typeface="Poppins"/>
                <a:ea typeface="Poppins"/>
                <a:cs typeface="Poppins"/>
                <a:sym typeface="Poppins"/>
              </a:rPr>
              <a:t>Donation Stats</a:t>
            </a:r>
            <a:endParaRPr sz="1900">
              <a:solidFill>
                <a:srgbClr val="00508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5087"/>
              </a:buClr>
              <a:buSzPts val="1900"/>
              <a:buFont typeface="Poppins"/>
              <a:buChar char="○"/>
            </a:pPr>
            <a:r>
              <a:rPr lang="en" sz="1900">
                <a:solidFill>
                  <a:srgbClr val="005087"/>
                </a:solidFill>
                <a:latin typeface="Poppins"/>
                <a:ea typeface="Poppins"/>
                <a:cs typeface="Poppins"/>
                <a:sym typeface="Poppins"/>
              </a:rPr>
              <a:t>Key Initiatives &amp; Legislation</a:t>
            </a:r>
            <a:endParaRPr sz="1900">
              <a:solidFill>
                <a:srgbClr val="00508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5087"/>
              </a:buClr>
              <a:buSzPts val="1900"/>
              <a:buFont typeface="Poppins"/>
              <a:buChar char="○"/>
            </a:pPr>
            <a:r>
              <a:rPr lang="en" sz="1900">
                <a:solidFill>
                  <a:srgbClr val="005087"/>
                </a:solidFill>
                <a:latin typeface="Poppins"/>
                <a:ea typeface="Poppins"/>
                <a:cs typeface="Poppins"/>
                <a:sym typeface="Poppins"/>
              </a:rPr>
              <a:t>Program Forms (State Plans, SF 97s, OAC Changes)</a:t>
            </a:r>
            <a:endParaRPr sz="1900">
              <a:solidFill>
                <a:srgbClr val="00508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5087"/>
              </a:buClr>
              <a:buSzPts val="1900"/>
              <a:buFont typeface="Poppins"/>
              <a:buChar char="○"/>
            </a:pPr>
            <a:r>
              <a:rPr lang="en" sz="1900">
                <a:solidFill>
                  <a:srgbClr val="005087"/>
                </a:solidFill>
                <a:latin typeface="Poppins"/>
                <a:ea typeface="Poppins"/>
                <a:cs typeface="Poppins"/>
                <a:sym typeface="Poppins"/>
              </a:rPr>
              <a:t>Firearms Program Updates</a:t>
            </a:r>
            <a:endParaRPr sz="1900">
              <a:solidFill>
                <a:srgbClr val="00508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00508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5087"/>
              </a:buClr>
              <a:buSzPts val="2200"/>
              <a:buFont typeface="Poppins"/>
              <a:buChar char="●"/>
            </a:pPr>
            <a:r>
              <a:rPr lang="en" sz="2200" b="1">
                <a:solidFill>
                  <a:srgbClr val="005087"/>
                </a:solidFill>
                <a:latin typeface="Poppins"/>
                <a:ea typeface="Poppins"/>
                <a:cs typeface="Poppins"/>
                <a:sym typeface="Poppins"/>
              </a:rPr>
              <a:t>Fixed Price Sales</a:t>
            </a:r>
            <a:endParaRPr sz="2200" b="1">
              <a:solidFill>
                <a:srgbClr val="00508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61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652" name="Google Shape;652;p61"/>
          <p:cNvSpPr txBox="1">
            <a:spLocks noGrp="1"/>
          </p:cNvSpPr>
          <p:nvPr>
            <p:ph type="ctrTitle" idx="4294967295"/>
          </p:nvPr>
        </p:nvSpPr>
        <p:spPr>
          <a:xfrm>
            <a:off x="914400" y="1851000"/>
            <a:ext cx="7722300" cy="1441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accent1"/>
                </a:solidFill>
              </a:rPr>
              <a:t>Firearms Program Update</a:t>
            </a:r>
            <a:endParaRPr sz="48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62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pic>
        <p:nvPicPr>
          <p:cNvPr id="658" name="Google Shape;658;p62"/>
          <p:cNvPicPr preferRelativeResize="0"/>
          <p:nvPr/>
        </p:nvPicPr>
        <p:blipFill rotWithShape="1">
          <a:blip r:embed="rId3">
            <a:alphaModFix/>
          </a:blip>
          <a:srcRect l="14709" t="16303" r="16618" b="12093"/>
          <a:stretch/>
        </p:blipFill>
        <p:spPr>
          <a:xfrm>
            <a:off x="1062547" y="257850"/>
            <a:ext cx="7018927" cy="4879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63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Surplus Firearms Discontinued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64" name="Google Shape;664;p63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665" name="Google Shape;665;p63"/>
          <p:cNvSpPr txBox="1">
            <a:spLocks noGrp="1"/>
          </p:cNvSpPr>
          <p:nvPr>
            <p:ph type="body" idx="1"/>
          </p:nvPr>
        </p:nvSpPr>
        <p:spPr>
          <a:xfrm>
            <a:off x="0" y="1016075"/>
            <a:ext cx="8942100" cy="3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Char char="●"/>
            </a:pP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GSA has discontinued transfers of firearms for surplus donation </a:t>
            </a:r>
            <a:r>
              <a:rPr lang="en" sz="2400" b="1" u="sng">
                <a:latin typeface="Poppins"/>
                <a:ea typeface="Poppins"/>
                <a:cs typeface="Poppins"/>
                <a:sym typeface="Poppins"/>
              </a:rPr>
              <a:t>indefinitely</a:t>
            </a: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.</a:t>
            </a:r>
            <a:endParaRPr sz="24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○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Official announcement from GSA PPM Office on </a:t>
            </a:r>
            <a:r>
              <a:rPr lang="en" sz="2000" u="sng">
                <a:latin typeface="Poppins"/>
                <a:ea typeface="Poppins"/>
                <a:cs typeface="Poppins"/>
                <a:sym typeface="Poppins"/>
              </a:rPr>
              <a:t>July 24, 2024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.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○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Email </a:t>
            </a:r>
            <a:r>
              <a:rPr lang="en" sz="20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surplusfirearms@gsa.gov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 to request copy.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Poppins"/>
              <a:buChar char="●"/>
            </a:pP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Actions Required:</a:t>
            </a:r>
            <a:endParaRPr sz="24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Char char="○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Full titles transferred, or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Char char="○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Destruction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64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Firearms Program Closure</a:t>
            </a:r>
            <a:endParaRPr/>
          </a:p>
        </p:txBody>
      </p:sp>
      <p:sp>
        <p:nvSpPr>
          <p:cNvPr id="671" name="Google Shape;671;p64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  <p:sp>
        <p:nvSpPr>
          <p:cNvPr id="672" name="Google Shape;672;p64"/>
          <p:cNvSpPr txBox="1">
            <a:spLocks noGrp="1"/>
          </p:cNvSpPr>
          <p:nvPr>
            <p:ph type="body" idx="1"/>
          </p:nvPr>
        </p:nvSpPr>
        <p:spPr>
          <a:xfrm>
            <a:off x="66500" y="945925"/>
            <a:ext cx="7656300" cy="37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oppins"/>
              <a:buChar char="●"/>
            </a:pPr>
            <a:r>
              <a:rPr lang="en" sz="24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Starting Inventory</a:t>
            </a:r>
            <a:endParaRPr sz="2400" b="1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Poppins"/>
              <a:buChar char="○"/>
            </a:pPr>
            <a:r>
              <a:rPr lang="en" sz="2000" u="sng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4506</a:t>
            </a:r>
            <a:r>
              <a:rPr lang="en" sz="20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Firearms</a:t>
            </a:r>
            <a:endParaRPr sz="20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Poppins"/>
              <a:buChar char="○"/>
            </a:pPr>
            <a:r>
              <a:rPr lang="en" sz="2000" u="sng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436</a:t>
            </a:r>
            <a:r>
              <a:rPr lang="en" sz="20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Law Enforcement Agencies (LEAs)</a:t>
            </a:r>
            <a:endParaRPr sz="20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Poppins"/>
              <a:buChar char="○"/>
            </a:pPr>
            <a:r>
              <a:rPr lang="en" sz="2000" u="sng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28</a:t>
            </a:r>
            <a:r>
              <a:rPr lang="en" sz="20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State Agencies for Surplus Property (SASPs)</a:t>
            </a:r>
            <a:endParaRPr sz="20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oppins"/>
              <a:buChar char="●"/>
            </a:pPr>
            <a:r>
              <a:rPr lang="en" sz="24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Closure Process Completed (6/2/2025)</a:t>
            </a:r>
            <a:endParaRPr sz="2400" b="1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Poppins"/>
              <a:buChar char="○"/>
            </a:pPr>
            <a:r>
              <a:rPr lang="en" sz="20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Discontinued title transfers</a:t>
            </a:r>
            <a:endParaRPr sz="20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Poppins"/>
              <a:buChar char="○"/>
            </a:pPr>
            <a:r>
              <a:rPr lang="en" sz="20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Continued Monitoring</a:t>
            </a:r>
            <a:endParaRPr sz="20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Poppins"/>
              <a:buChar char="○"/>
            </a:pPr>
            <a:r>
              <a:rPr lang="en" sz="20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Program Reviews</a:t>
            </a:r>
            <a:endParaRPr sz="20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65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Firearms Inventory</a:t>
            </a:r>
            <a:endParaRPr/>
          </a:p>
        </p:txBody>
      </p:sp>
      <p:sp>
        <p:nvSpPr>
          <p:cNvPr id="678" name="Google Shape;678;p65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679" name="Google Shape;679;p65"/>
          <p:cNvSpPr txBox="1">
            <a:spLocks noGrp="1"/>
          </p:cNvSpPr>
          <p:nvPr>
            <p:ph type="body" idx="1"/>
          </p:nvPr>
        </p:nvSpPr>
        <p:spPr>
          <a:xfrm>
            <a:off x="118250" y="916375"/>
            <a:ext cx="6562200" cy="37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oppins"/>
              <a:buChar char="●"/>
            </a:pPr>
            <a:r>
              <a:rPr lang="en" sz="22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4506 Firearms on Inventory</a:t>
            </a:r>
            <a:endParaRPr sz="2200" b="1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○"/>
            </a:pPr>
            <a:r>
              <a:rPr lang="en" sz="1800" u="sng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4342</a:t>
            </a:r>
            <a:r>
              <a:rPr lang="en" sz="18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Firearm Titles Transferred to LEAs</a:t>
            </a: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○"/>
            </a:pPr>
            <a:r>
              <a:rPr lang="en" sz="1800" u="sng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147</a:t>
            </a:r>
            <a:r>
              <a:rPr lang="en" sz="18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Firearms Destroyed (in lieu of title)</a:t>
            </a: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○"/>
            </a:pPr>
            <a:r>
              <a:rPr lang="en" sz="1800" u="sng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15</a:t>
            </a:r>
            <a:r>
              <a:rPr lang="en" sz="18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Firearms Held as Evidence*</a:t>
            </a: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Poppins"/>
              <a:buChar char="○"/>
            </a:pPr>
            <a:r>
              <a:rPr lang="en" sz="1800" u="sng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1</a:t>
            </a:r>
            <a:r>
              <a:rPr lang="en" sz="18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Firearm Missing and Under Investigation**</a:t>
            </a:r>
            <a:endParaRPr sz="18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680" name="Google Shape;680;p65"/>
          <p:cNvPicPr preferRelativeResize="0"/>
          <p:nvPr/>
        </p:nvPicPr>
        <p:blipFill rotWithShape="1">
          <a:blip r:embed="rId3">
            <a:alphaModFix/>
          </a:blip>
          <a:srcRect r="566"/>
          <a:stretch/>
        </p:blipFill>
        <p:spPr>
          <a:xfrm>
            <a:off x="4131050" y="2648375"/>
            <a:ext cx="4020225" cy="241892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66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Continued Monitoring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86" name="Google Shape;686;p66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  <p:sp>
        <p:nvSpPr>
          <p:cNvPr id="687" name="Google Shape;687;p66"/>
          <p:cNvSpPr txBox="1">
            <a:spLocks noGrp="1"/>
          </p:cNvSpPr>
          <p:nvPr>
            <p:ph type="body" idx="1"/>
          </p:nvPr>
        </p:nvSpPr>
        <p:spPr>
          <a:xfrm>
            <a:off x="155200" y="879425"/>
            <a:ext cx="8912400" cy="381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Poppins"/>
              <a:buChar char="●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Annual Firearm Inventory is </a:t>
            </a:r>
            <a:r>
              <a:rPr lang="en" sz="2200" b="1">
                <a:latin typeface="Poppins"/>
                <a:ea typeface="Poppins"/>
                <a:cs typeface="Poppins"/>
                <a:sym typeface="Poppins"/>
              </a:rPr>
              <a:t>no longer required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.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Poppins"/>
              <a:buChar char="●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Recovered firearms previously reported as </a:t>
            </a:r>
            <a:r>
              <a:rPr lang="en" sz="2200" b="1">
                <a:latin typeface="Poppins"/>
                <a:ea typeface="Poppins"/>
                <a:cs typeface="Poppins"/>
                <a:sym typeface="Poppins"/>
              </a:rPr>
              <a:t>missing/lost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2200" u="sng">
                <a:latin typeface="Poppins"/>
                <a:ea typeface="Poppins"/>
                <a:cs typeface="Poppins"/>
                <a:sym typeface="Poppins"/>
              </a:rPr>
              <a:t>must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be </a:t>
            </a:r>
            <a:r>
              <a:rPr lang="en" sz="2200" b="1">
                <a:latin typeface="Poppins"/>
                <a:ea typeface="Poppins"/>
                <a:cs typeface="Poppins"/>
                <a:sym typeface="Poppins"/>
              </a:rPr>
              <a:t>destroyed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; 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contact GSA Firearms Manager </a:t>
            </a:r>
            <a:r>
              <a:rPr lang="en" sz="2000" u="sng">
                <a:latin typeface="Poppins"/>
                <a:ea typeface="Poppins"/>
                <a:cs typeface="Poppins"/>
                <a:sym typeface="Poppins"/>
              </a:rPr>
              <a:t>immediately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 for instructions.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67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Pending Final Disposition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93" name="Google Shape;693;p67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  <p:sp>
        <p:nvSpPr>
          <p:cNvPr id="694" name="Google Shape;694;p67"/>
          <p:cNvSpPr txBox="1">
            <a:spLocks noGrp="1"/>
          </p:cNvSpPr>
          <p:nvPr>
            <p:ph type="body" idx="1"/>
          </p:nvPr>
        </p:nvSpPr>
        <p:spPr>
          <a:xfrm>
            <a:off x="88675" y="970388"/>
            <a:ext cx="8845800" cy="372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Char char="●"/>
            </a:pP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Firearms currently pending </a:t>
            </a:r>
            <a:r>
              <a:rPr lang="en" sz="2400" b="1">
                <a:latin typeface="Poppins"/>
                <a:ea typeface="Poppins"/>
                <a:cs typeface="Poppins"/>
                <a:sym typeface="Poppins"/>
              </a:rPr>
              <a:t>final disposition</a:t>
            </a: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;</a:t>
            </a:r>
            <a:endParaRPr sz="24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Poppins"/>
              <a:buChar char="○"/>
            </a:pPr>
            <a:r>
              <a:rPr lang="en" sz="2200" b="1">
                <a:latin typeface="Poppins"/>
                <a:ea typeface="Poppins"/>
                <a:cs typeface="Poppins"/>
                <a:sym typeface="Poppins"/>
              </a:rPr>
              <a:t>Held as Evidence*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, Require status updates every </a:t>
            </a:r>
            <a:r>
              <a:rPr lang="en" sz="2200" u="sng">
                <a:latin typeface="Poppins"/>
                <a:ea typeface="Poppins"/>
                <a:cs typeface="Poppins"/>
                <a:sym typeface="Poppins"/>
              </a:rPr>
              <a:t>6 months.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137160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■"/>
            </a:pPr>
            <a:r>
              <a:rPr lang="en" sz="2000" u="sng">
                <a:latin typeface="Poppins"/>
                <a:ea typeface="Poppins"/>
                <a:cs typeface="Poppins"/>
                <a:sym typeface="Poppins"/>
              </a:rPr>
              <a:t>Must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 be </a:t>
            </a:r>
            <a:r>
              <a:rPr lang="en" sz="2000" b="1">
                <a:latin typeface="Poppins"/>
                <a:ea typeface="Poppins"/>
                <a:cs typeface="Poppins"/>
                <a:sym typeface="Poppins"/>
              </a:rPr>
              <a:t>destroyed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 upon release.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137160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■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Not eligible for title transfer.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Poppins"/>
              <a:buChar char="○"/>
            </a:pPr>
            <a:r>
              <a:rPr lang="en" sz="2200" b="1">
                <a:latin typeface="Poppins"/>
                <a:ea typeface="Poppins"/>
                <a:cs typeface="Poppins"/>
                <a:sym typeface="Poppins"/>
              </a:rPr>
              <a:t>Missing and Under Investigation**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, Pending results.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137160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■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Administrative fee may be required.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137160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■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If recovered; </a:t>
            </a:r>
            <a:r>
              <a:rPr lang="en" sz="2000" u="sng">
                <a:latin typeface="Poppins"/>
                <a:ea typeface="Poppins"/>
                <a:cs typeface="Poppins"/>
                <a:sym typeface="Poppins"/>
              </a:rPr>
              <a:t>must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 be </a:t>
            </a:r>
            <a:r>
              <a:rPr lang="en" sz="2000" b="1">
                <a:latin typeface="Poppins"/>
                <a:ea typeface="Poppins"/>
                <a:cs typeface="Poppins"/>
                <a:sym typeface="Poppins"/>
              </a:rPr>
              <a:t>destroyed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.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68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State Review Requirements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00" name="Google Shape;700;p68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  <p:sp>
        <p:nvSpPr>
          <p:cNvPr id="701" name="Google Shape;701;p68"/>
          <p:cNvSpPr txBox="1">
            <a:spLocks noGrp="1"/>
          </p:cNvSpPr>
          <p:nvPr>
            <p:ph type="body" idx="1"/>
          </p:nvPr>
        </p:nvSpPr>
        <p:spPr>
          <a:xfrm>
            <a:off x="36950" y="948225"/>
            <a:ext cx="8646300" cy="37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Char char="●"/>
            </a:pP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States who have participated in the program must retain closure documents </a:t>
            </a:r>
            <a:r>
              <a:rPr lang="en" sz="2400" b="1">
                <a:latin typeface="Poppins"/>
                <a:ea typeface="Poppins"/>
                <a:cs typeface="Poppins"/>
                <a:sym typeface="Poppins"/>
              </a:rPr>
              <a:t>perpetually</a:t>
            </a: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.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○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Annual physical firearm inventory is </a:t>
            </a:r>
            <a:r>
              <a:rPr lang="en" sz="2000" u="sng">
                <a:latin typeface="Poppins"/>
                <a:ea typeface="Poppins"/>
                <a:cs typeface="Poppins"/>
                <a:sym typeface="Poppins"/>
              </a:rPr>
              <a:t>discontinued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.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Poppins"/>
              <a:buChar char="●"/>
            </a:pPr>
            <a:r>
              <a:rPr lang="en" sz="24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GSA State Review Team</a:t>
            </a:r>
            <a:r>
              <a:rPr lang="en" sz="24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will evaluate firearm closure packets in lieu of physical inspections or LEA visits.</a:t>
            </a:r>
            <a:endParaRPr sz="24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○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LEAs who participate in surplus program other than  receiving firearms, may be visited by state review team.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 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69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PPMS Updates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07" name="Google Shape;707;p69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  <p:sp>
        <p:nvSpPr>
          <p:cNvPr id="708" name="Google Shape;708;p69"/>
          <p:cNvSpPr txBox="1">
            <a:spLocks noGrp="1"/>
          </p:cNvSpPr>
          <p:nvPr>
            <p:ph type="body" idx="1"/>
          </p:nvPr>
        </p:nvSpPr>
        <p:spPr>
          <a:xfrm>
            <a:off x="231475" y="936425"/>
            <a:ext cx="8710800" cy="376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Char char="●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The closure of the surplus firearms program </a:t>
            </a:r>
            <a:r>
              <a:rPr lang="en" sz="2200" u="sng">
                <a:latin typeface="Poppins"/>
                <a:ea typeface="Poppins"/>
                <a:cs typeface="Poppins"/>
                <a:sym typeface="Poppins"/>
              </a:rPr>
              <a:t>does not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impact how Federal agencies report firearms.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○"/>
            </a:pPr>
            <a:r>
              <a:rPr lang="en" sz="2000" b="1">
                <a:latin typeface="Poppins"/>
                <a:ea typeface="Poppins"/>
                <a:cs typeface="Poppins"/>
                <a:sym typeface="Poppins"/>
              </a:rPr>
              <a:t>Excess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 firearms visible in PPMS but will never become </a:t>
            </a:r>
            <a:r>
              <a:rPr lang="en" sz="2000" b="1">
                <a:latin typeface="Poppins"/>
                <a:ea typeface="Poppins"/>
                <a:cs typeface="Poppins"/>
                <a:sym typeface="Poppins"/>
              </a:rPr>
              <a:t>surplus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.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Poppins"/>
              <a:buChar char="●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Add to cart PPMS features for SASPs will be </a:t>
            </a:r>
            <a:r>
              <a:rPr lang="en" sz="2200" u="sng">
                <a:latin typeface="Poppins"/>
                <a:ea typeface="Poppins"/>
                <a:cs typeface="Poppins"/>
                <a:sym typeface="Poppins"/>
              </a:rPr>
              <a:t>deactivated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for firearms and ammunition.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○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FSCs - 1005, 1010, 1095, 1305, 1395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Poppins"/>
              <a:buChar char="●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PPMS User Accounts for LEAs, </a:t>
            </a:r>
            <a:r>
              <a:rPr lang="en" sz="2200" b="1">
                <a:latin typeface="Poppins"/>
                <a:ea typeface="Poppins"/>
                <a:cs typeface="Poppins"/>
                <a:sym typeface="Poppins"/>
              </a:rPr>
              <a:t>locked</a:t>
            </a: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with VO Permission.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○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SASPs may unlock and update for LEAs as applicable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70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Important Reminders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14" name="Google Shape;714;p70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  <p:sp>
        <p:nvSpPr>
          <p:cNvPr id="715" name="Google Shape;715;p70"/>
          <p:cNvSpPr txBox="1">
            <a:spLocks noGrp="1"/>
          </p:cNvSpPr>
          <p:nvPr>
            <p:ph type="body" idx="1"/>
          </p:nvPr>
        </p:nvSpPr>
        <p:spPr>
          <a:xfrm>
            <a:off x="103450" y="929750"/>
            <a:ext cx="8823900" cy="376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Char char="●"/>
            </a:pP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The </a:t>
            </a:r>
            <a:r>
              <a:rPr lang="en" sz="24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LESO (Law Enforcement Support Office)</a:t>
            </a: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 program is still available.</a:t>
            </a:r>
            <a:endParaRPr sz="24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Poppins"/>
              <a:buChar char="●"/>
            </a:pP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For questions or concerns; </a:t>
            </a:r>
            <a:endParaRPr sz="24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Char char="○"/>
            </a:pPr>
            <a:r>
              <a:rPr lang="en" sz="2400" b="1">
                <a:latin typeface="Poppins"/>
                <a:ea typeface="Poppins"/>
                <a:cs typeface="Poppins"/>
                <a:sym typeface="Poppins"/>
              </a:rPr>
              <a:t>GSA Firearms Manager</a:t>
            </a: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en" sz="22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4"/>
              </a:rPr>
              <a:t>surplus firearms@gsa.gov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Poppins"/>
                <a:ea typeface="Poppins"/>
                <a:cs typeface="Poppins"/>
                <a:sym typeface="Poppins"/>
              </a:rPr>
              <a:t>  </a:t>
            </a:r>
            <a:endParaRPr sz="24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44"/>
          <p:cNvSpPr txBox="1">
            <a:spLocks noGrp="1"/>
          </p:cNvSpPr>
          <p:nvPr>
            <p:ph type="ctrTitle"/>
          </p:nvPr>
        </p:nvSpPr>
        <p:spPr>
          <a:xfrm>
            <a:off x="914400" y="2021675"/>
            <a:ext cx="77223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PPM Program Updates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71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  <p:sp>
        <p:nvSpPr>
          <p:cNvPr id="721" name="Google Shape;721;p71"/>
          <p:cNvSpPr txBox="1">
            <a:spLocks noGrp="1"/>
          </p:cNvSpPr>
          <p:nvPr>
            <p:ph type="ctrTitle" idx="4294967295"/>
          </p:nvPr>
        </p:nvSpPr>
        <p:spPr>
          <a:xfrm>
            <a:off x="821150" y="1851000"/>
            <a:ext cx="7722300" cy="1441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900">
                <a:solidFill>
                  <a:schemeClr val="accent1"/>
                </a:solidFill>
              </a:rPr>
              <a:t>Questions?</a:t>
            </a:r>
            <a:endParaRPr sz="59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72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27" name="Google Shape;727;p72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31</a:t>
            </a:fld>
            <a:endParaRPr/>
          </a:p>
        </p:txBody>
      </p:sp>
      <p:sp>
        <p:nvSpPr>
          <p:cNvPr id="728" name="Google Shape;728;p72"/>
          <p:cNvSpPr txBox="1"/>
          <p:nvPr/>
        </p:nvSpPr>
        <p:spPr>
          <a:xfrm>
            <a:off x="616350" y="1258500"/>
            <a:ext cx="5661000" cy="26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Christina M. Shaw</a:t>
            </a:r>
            <a:endParaRPr sz="2400" b="1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Deputy Director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Office of Personal Property Management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215-446-5083 (desk)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856-371-1606 (cell)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215-873-8492 (fax)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u="sng">
                <a:solidFill>
                  <a:srgbClr val="980000"/>
                </a:solidFill>
                <a:latin typeface="Poppins"/>
                <a:ea typeface="Poppins"/>
                <a:cs typeface="Poppins"/>
                <a:sym typeface="Poppi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christina.shaw@gsa.gov</a:t>
            </a:r>
            <a:endParaRPr sz="24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73"/>
          <p:cNvSpPr txBox="1">
            <a:spLocks noGrp="1"/>
          </p:cNvSpPr>
          <p:nvPr>
            <p:ph type="ctrTitle"/>
          </p:nvPr>
        </p:nvSpPr>
        <p:spPr>
          <a:xfrm>
            <a:off x="914400" y="2021675"/>
            <a:ext cx="71079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Fixed Price Sales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74"/>
          <p:cNvSpPr/>
          <p:nvPr/>
        </p:nvSpPr>
        <p:spPr>
          <a:xfrm>
            <a:off x="684216" y="513160"/>
            <a:ext cx="77691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40" name="Google Shape;740;p74"/>
          <p:cNvSpPr/>
          <p:nvPr/>
        </p:nvSpPr>
        <p:spPr>
          <a:xfrm>
            <a:off x="684225" y="948525"/>
            <a:ext cx="7772400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•"/>
            </a:pP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Federal property that requires reimbursement is not eligible for the Donation program (FMR 102-37.40(g))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marR="0" lvl="0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•"/>
            </a:pP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Fixed price sales </a:t>
            </a:r>
            <a:r>
              <a:rPr lang="en" sz="1900" u="sng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cannot</a:t>
            </a: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be made to a non-profit or business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742950" marR="0" lvl="1" indent="-2794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–"/>
            </a:pPr>
            <a:r>
              <a:rPr lang="en" sz="1900" i="0" u="none" strike="noStrike" cap="none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regulations state that the sales are made to a State, territory, or possession of the United States, or to a political subdivision of, or a tax-supported agency in, a State, territory, or possession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marR="0" lvl="0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•"/>
            </a:pP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SASP may be an inactive participant in sales to eligible participants (e.g., bring parties together)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marR="0" lvl="0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Poppins"/>
              <a:buChar char="•"/>
            </a:pPr>
            <a:r>
              <a:rPr lang="en" sz="19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Speculative fixed price sales are inappropriate. SASP should have a targeted eligible purchaser</a:t>
            </a:r>
            <a:endParaRPr sz="19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	</a:t>
            </a:r>
            <a:endParaRPr sz="19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41" name="Google Shape;741;p74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">
                <a:solidFill>
                  <a:schemeClr val="accent1"/>
                </a:solidFill>
              </a:rPr>
              <a:t>Fixed Price Rules and Regulations</a:t>
            </a:r>
            <a:endParaRPr/>
          </a:p>
        </p:txBody>
      </p:sp>
      <p:sp>
        <p:nvSpPr>
          <p:cNvPr id="742" name="Google Shape;742;p74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75"/>
          <p:cNvSpPr/>
          <p:nvPr/>
        </p:nvSpPr>
        <p:spPr>
          <a:xfrm>
            <a:off x="684216" y="513160"/>
            <a:ext cx="77691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9" name="Google Shape;749;p75"/>
          <p:cNvSpPr/>
          <p:nvPr/>
        </p:nvSpPr>
        <p:spPr>
          <a:xfrm>
            <a:off x="684225" y="1025549"/>
            <a:ext cx="7772400" cy="3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556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oppins"/>
              <a:buChar char="•"/>
            </a:pPr>
            <a:r>
              <a:rPr lang="en" sz="2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Federal donation program funds can NOT be used to pay for the fixed price vehicles</a:t>
            </a: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oppins"/>
              <a:buChar char="•"/>
            </a:pPr>
            <a:r>
              <a:rPr lang="en" sz="2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Cost and “seed” money to purchase vehicles can NOT come from the Donation program</a:t>
            </a: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oppins"/>
              <a:buChar char="•"/>
            </a:pPr>
            <a:r>
              <a:rPr lang="en" sz="2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Fixed price sale is a sale – not a Donation</a:t>
            </a: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2200" b="1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3429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</a:pPr>
            <a:r>
              <a:rPr lang="en" sz="2200" b="1" u="sng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Exception</a:t>
            </a:r>
            <a:r>
              <a:rPr lang="en" sz="2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: if a SASP acquires a vehicle to run the Donation program</a:t>
            </a: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50" name="Google Shape;750;p75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Donation Program Funds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751" name="Google Shape;751;p75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34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76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Fixed Price Sales: Availability 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757" name="Google Shape;757;p76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35</a:t>
            </a:fld>
            <a:endParaRPr/>
          </a:p>
        </p:txBody>
      </p:sp>
      <p:sp>
        <p:nvSpPr>
          <p:cNvPr id="758" name="Google Shape;758;p76"/>
          <p:cNvSpPr txBox="1">
            <a:spLocks noGrp="1"/>
          </p:cNvSpPr>
          <p:nvPr>
            <p:ph type="body" idx="1"/>
          </p:nvPr>
        </p:nvSpPr>
        <p:spPr>
          <a:xfrm>
            <a:off x="231475" y="936425"/>
            <a:ext cx="8710800" cy="376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oppins"/>
              <a:buChar char="●"/>
            </a:pPr>
            <a:r>
              <a:rPr lang="en" sz="2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Availability</a:t>
            </a: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683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oppins"/>
              <a:buChar char="○"/>
            </a:pPr>
            <a:r>
              <a:rPr lang="en" sz="2200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Exchange sale property</a:t>
            </a:r>
            <a:r>
              <a:rPr lang="en" sz="2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reported into PPMS</a:t>
            </a: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oppins"/>
              <a:buChar char="●"/>
            </a:pPr>
            <a:r>
              <a:rPr lang="en" sz="2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Screening</a:t>
            </a: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746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Poppins"/>
              <a:buChar char="○"/>
            </a:pPr>
            <a:r>
              <a:rPr lang="en" b="1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3 business days</a:t>
            </a:r>
            <a:r>
              <a:rPr lang="en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 (expedited screening)</a:t>
            </a:r>
            <a:endParaRPr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oppins"/>
              <a:buChar char="●"/>
            </a:pPr>
            <a:r>
              <a:rPr lang="en" sz="2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Eligibility</a:t>
            </a:r>
            <a:endParaRPr sz="22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○"/>
            </a:pPr>
            <a:r>
              <a:rPr lang="en" sz="22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Public bodies only</a:t>
            </a:r>
            <a:endParaRPr sz="2200" b="1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○"/>
            </a:pPr>
            <a:r>
              <a:rPr lang="en" sz="22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Nonprofits and other organizations are not eligible)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77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Fixed Price Sales: Acquisition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764" name="Google Shape;764;p77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36</a:t>
            </a:fld>
            <a:endParaRPr/>
          </a:p>
        </p:txBody>
      </p:sp>
      <p:sp>
        <p:nvSpPr>
          <p:cNvPr id="765" name="Google Shape;765;p77"/>
          <p:cNvSpPr txBox="1">
            <a:spLocks noGrp="1"/>
          </p:cNvSpPr>
          <p:nvPr>
            <p:ph type="body" idx="1"/>
          </p:nvPr>
        </p:nvSpPr>
        <p:spPr>
          <a:xfrm>
            <a:off x="231475" y="936425"/>
            <a:ext cx="8710800" cy="376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●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Note: do </a:t>
            </a:r>
            <a:r>
              <a:rPr lang="en" sz="2000" b="1">
                <a:latin typeface="Poppins"/>
                <a:ea typeface="Poppins"/>
                <a:cs typeface="Poppins"/>
                <a:sym typeface="Poppins"/>
              </a:rPr>
              <a:t>NOT</a:t>
            </a: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 checkout the item in PPMS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556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●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SASP contacts zonal Sales Contracting Officer (SCO) to request a fixed price sale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556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●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SASP confirms eligibility of the requesting donee 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556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●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SCO coordinates with the owning agency for concurrence of Fair Market Value (FMV) sale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556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●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SCO awards the contract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556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Poppins"/>
              <a:buChar char="●"/>
            </a:pPr>
            <a:r>
              <a:rPr lang="en" sz="20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SASP pays within 30 days (FMR 102-38.350)</a:t>
            </a:r>
            <a:endParaRPr sz="2000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556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000"/>
              <a:buFont typeface="Poppins"/>
              <a:buChar char="●"/>
            </a:pPr>
            <a:r>
              <a:rPr lang="en" sz="2000">
                <a:latin typeface="Poppins"/>
                <a:ea typeface="Poppins"/>
                <a:cs typeface="Poppins"/>
                <a:sym typeface="Poppins"/>
              </a:rPr>
              <a:t>SCO forwards Purchaser’s Receipt to SASP and owning agency</a:t>
            </a:r>
            <a:endParaRPr sz="20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78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Fixed Price Sales: Removal</a:t>
            </a:r>
            <a:endParaRPr/>
          </a:p>
        </p:txBody>
      </p:sp>
      <p:sp>
        <p:nvSpPr>
          <p:cNvPr id="771" name="Google Shape;771;p78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37</a:t>
            </a:fld>
            <a:endParaRPr/>
          </a:p>
        </p:txBody>
      </p:sp>
      <p:sp>
        <p:nvSpPr>
          <p:cNvPr id="772" name="Google Shape;772;p78"/>
          <p:cNvSpPr txBox="1">
            <a:spLocks noGrp="1"/>
          </p:cNvSpPr>
          <p:nvPr>
            <p:ph type="body" idx="1"/>
          </p:nvPr>
        </p:nvSpPr>
        <p:spPr>
          <a:xfrm>
            <a:off x="231475" y="936425"/>
            <a:ext cx="8710800" cy="376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Char char="●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Purchaser’s receipt not required for pick up (since SASP has 30 days to pay)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Char char="●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SASP or donee coordinates with owning agency to schedule appointment for removal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Char char="●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Must remove within 10 days of award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79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SASP Fees for Fixed Price Sales</a:t>
            </a:r>
            <a:endParaRPr/>
          </a:p>
        </p:txBody>
      </p:sp>
      <p:sp>
        <p:nvSpPr>
          <p:cNvPr id="778" name="Google Shape;778;p79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38</a:t>
            </a:fld>
            <a:endParaRPr/>
          </a:p>
        </p:txBody>
      </p:sp>
      <p:sp>
        <p:nvSpPr>
          <p:cNvPr id="779" name="Google Shape;779;p79"/>
          <p:cNvSpPr txBox="1">
            <a:spLocks noGrp="1"/>
          </p:cNvSpPr>
          <p:nvPr>
            <p:ph type="body" idx="1"/>
          </p:nvPr>
        </p:nvSpPr>
        <p:spPr>
          <a:xfrm>
            <a:off x="231475" y="936425"/>
            <a:ext cx="8710800" cy="376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Char char="●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Reminders: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Poppins"/>
              <a:buChar char="○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If you are charging a fee for fixed price, it needs to be in your State Plan.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Poppins"/>
              <a:buChar char="○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Adding the language is considered a minor amendment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Poppins"/>
              <a:buChar char="○"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PPM Central Office can provide sample language if needed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Poppins"/>
                <a:ea typeface="Poppins"/>
                <a:cs typeface="Poppins"/>
                <a:sym typeface="Poppins"/>
              </a:rPr>
              <a:t>  </a:t>
            </a:r>
            <a:endParaRPr sz="22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80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39</a:t>
            </a:fld>
            <a:endParaRPr/>
          </a:p>
        </p:txBody>
      </p:sp>
      <p:sp>
        <p:nvSpPr>
          <p:cNvPr id="785" name="Google Shape;785;p80"/>
          <p:cNvSpPr txBox="1">
            <a:spLocks noGrp="1"/>
          </p:cNvSpPr>
          <p:nvPr>
            <p:ph type="ctrTitle" idx="4294967295"/>
          </p:nvPr>
        </p:nvSpPr>
        <p:spPr>
          <a:xfrm>
            <a:off x="821150" y="1851000"/>
            <a:ext cx="7722300" cy="1441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900">
                <a:solidFill>
                  <a:schemeClr val="accent1"/>
                </a:solidFill>
              </a:rPr>
              <a:t>Questions?</a:t>
            </a:r>
            <a:endParaRPr sz="59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5"/>
          <p:cNvSpPr txBox="1">
            <a:spLocks noGrp="1"/>
          </p:cNvSpPr>
          <p:nvPr>
            <p:ph type="title"/>
          </p:nvPr>
        </p:nvSpPr>
        <p:spPr>
          <a:xfrm>
            <a:off x="209400" y="1350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GSA’s Personal Property Footprint</a:t>
            </a:r>
            <a:endParaRPr/>
          </a:p>
        </p:txBody>
      </p:sp>
      <p:sp>
        <p:nvSpPr>
          <p:cNvPr id="537" name="Google Shape;537;p45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aphicFrame>
        <p:nvGraphicFramePr>
          <p:cNvPr id="538" name="Google Shape;538;p45"/>
          <p:cNvGraphicFramePr/>
          <p:nvPr/>
        </p:nvGraphicFramePr>
        <p:xfrm>
          <a:off x="6469912" y="914400"/>
          <a:ext cx="2521700" cy="2949000"/>
        </p:xfrm>
        <a:graphic>
          <a:graphicData uri="http://schemas.openxmlformats.org/drawingml/2006/table">
            <a:tbl>
              <a:tblPr firstRow="1" bandRow="1">
                <a:noFill/>
                <a:tableStyleId>{77BC7850-0498-4466-808B-5A654EC56EA0}</a:tableStyleId>
              </a:tblPr>
              <a:tblGrid>
                <a:gridCol w="252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9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0" u="sng">
                          <a:solidFill>
                            <a:srgbClr val="000000"/>
                          </a:solidFill>
                        </a:rPr>
                        <a:t>EASTERN </a:t>
                      </a:r>
                      <a:r>
                        <a:rPr lang="en" sz="1200" b="0" u="sng" strike="noStrike" cap="none">
                          <a:solidFill>
                            <a:srgbClr val="000000"/>
                          </a:solidFill>
                        </a:rPr>
                        <a:t>ZONE</a:t>
                      </a:r>
                      <a:endParaRPr sz="12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0" u="none">
                          <a:solidFill>
                            <a:srgbClr val="000000"/>
                          </a:solidFill>
                        </a:rPr>
                        <a:t>Center of Expertise for Foreign Gifts, Vessels and Animals; Performs Allocation, Eligibility, Compliance and State Agency Reviews for Eastern States. </a:t>
                      </a:r>
                      <a:r>
                        <a:rPr lang="en" sz="1200" b="0">
                          <a:solidFill>
                            <a:srgbClr val="000000"/>
                          </a:solidFill>
                        </a:rPr>
                        <a:t>Manages the Personal Property Center in Springfield, VA.</a:t>
                      </a:r>
                      <a:endParaRPr sz="1200" b="0" u="none">
                        <a:solidFill>
                          <a:srgbClr val="000000"/>
                        </a:solidFill>
                      </a:endParaRPr>
                    </a:p>
                  </a:txBody>
                  <a:tcPr marL="91450" marR="91450" marT="34300" marB="34300">
                    <a:solidFill>
                      <a:srgbClr val="8EC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5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u="sng">
                        <a:solidFill>
                          <a:srgbClr val="000000"/>
                        </a:solidFill>
                      </a:endParaRPr>
                    </a:p>
                  </a:txBody>
                  <a:tcPr marL="91450" marR="91450" marT="34300" marB="34300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/>
                        <a:t>WESTERN ZONE</a:t>
                      </a:r>
                      <a:endParaRPr sz="12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0" u="none"/>
                        <a:t>Center of Expertise for Aircraft and Firearms</a:t>
                      </a:r>
                      <a:r>
                        <a:rPr lang="en" sz="1200"/>
                        <a:t>.</a:t>
                      </a:r>
                      <a:r>
                        <a:rPr lang="en" sz="1200" b="0" u="none"/>
                        <a:t> </a:t>
                      </a:r>
                      <a:r>
                        <a:rPr lang="en" sz="1200"/>
                        <a:t>Performs Allocation, Eligibility, Compliance and State Agency Reviews for Western States.</a:t>
                      </a:r>
                      <a:endParaRPr sz="1200" b="0" u="none"/>
                    </a:p>
                  </a:txBody>
                  <a:tcPr marL="91450" marR="91450" marT="34300" marB="34300">
                    <a:solidFill>
                      <a:srgbClr val="F862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39" name="Google Shape;539;p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802250"/>
            <a:ext cx="6165112" cy="3734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0" name="Google Shape;540;p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39103" y="3952475"/>
            <a:ext cx="1325600" cy="80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81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91" name="Google Shape;791;p81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40</a:t>
            </a:fld>
            <a:endParaRPr/>
          </a:p>
        </p:txBody>
      </p:sp>
      <p:sp>
        <p:nvSpPr>
          <p:cNvPr id="792" name="Google Shape;792;p81"/>
          <p:cNvSpPr txBox="1"/>
          <p:nvPr/>
        </p:nvSpPr>
        <p:spPr>
          <a:xfrm>
            <a:off x="616350" y="1258500"/>
            <a:ext cx="5661000" cy="26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Deone McMillan</a:t>
            </a:r>
            <a:endParaRPr sz="2400" b="1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Sales Director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Office of Personal Property Management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Office (404) 331-0543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Cell (404) 309-0482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deone.mcmillan@gsa.gov</a:t>
            </a:r>
            <a:r>
              <a:rPr lang="en" sz="2100">
                <a:solidFill>
                  <a:srgbClr val="003C7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sz="2100">
              <a:solidFill>
                <a:srgbClr val="003C7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46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Contacts - Management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46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aphicFrame>
        <p:nvGraphicFramePr>
          <p:cNvPr id="547" name="Google Shape;547;p46"/>
          <p:cNvGraphicFramePr/>
          <p:nvPr/>
        </p:nvGraphicFramePr>
        <p:xfrm>
          <a:off x="570513" y="1130213"/>
          <a:ext cx="7200125" cy="3060975"/>
        </p:xfrm>
        <a:graphic>
          <a:graphicData uri="http://schemas.openxmlformats.org/drawingml/2006/table">
            <a:tbl>
              <a:tblPr>
                <a:noFill/>
                <a:tableStyleId>{51DBA5FE-CD70-4DC3-BD48-A94AEAB65EB8}</a:tableStyleId>
              </a:tblPr>
              <a:tblGrid>
                <a:gridCol w="12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0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2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Category</a:t>
                      </a:r>
                      <a:endParaRPr sz="1200" b="1"/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Point of Contact (POC)</a:t>
                      </a:r>
                      <a:endParaRPr sz="1200" b="1"/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POC Email</a:t>
                      </a:r>
                      <a:endParaRPr sz="1200" b="1"/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PPM Director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Matthew Manger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3"/>
                        </a:rPr>
                        <a:t>matthew.manger@gsa.gov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U&amp;D Director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Christina Shaw (acting)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4"/>
                        </a:rPr>
                        <a:t>christina.shaw@gsa.gov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5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U&amp;D Chiefs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Kevin Murphy (Eastern zone)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Randy Gannoe (Western zone)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5"/>
                        </a:rPr>
                        <a:t>Kevin.Murphy@gsa.gov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6"/>
                        </a:rPr>
                        <a:t>randy.gannoe@gmail.com</a:t>
                      </a:r>
                      <a:r>
                        <a:rPr lang="en" sz="1200"/>
                        <a:t> 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Sales Director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Deone McMillan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7"/>
                        </a:rPr>
                        <a:t>deone.mcmillan@gsa.gov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47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Contacts - SASP Operations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47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aphicFrame>
        <p:nvGraphicFramePr>
          <p:cNvPr id="554" name="Google Shape;554;p47"/>
          <p:cNvGraphicFramePr/>
          <p:nvPr/>
        </p:nvGraphicFramePr>
        <p:xfrm>
          <a:off x="231475" y="798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{51DBA5FE-CD70-4DC3-BD48-A94AEAB65EB8}</a:tableStyleId>
              </a:tblPr>
              <a:tblGrid>
                <a:gridCol w="163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5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Category</a:t>
                      </a:r>
                      <a:endParaRPr sz="1200" b="1"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Zone</a:t>
                      </a:r>
                      <a:endParaRPr sz="1200" b="1"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Point of Contact (POC)</a:t>
                      </a:r>
                      <a:endParaRPr sz="1200" b="1"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POC Email</a:t>
                      </a:r>
                      <a:endParaRPr sz="1200" b="1"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Program Data</a:t>
                      </a:r>
                      <a:endParaRPr sz="120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All</a:t>
                      </a:r>
                      <a:endParaRPr sz="120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Luis Lopez-Rios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Victoria Mancinas</a:t>
                      </a:r>
                      <a:endParaRPr sz="120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3"/>
                        </a:rPr>
                        <a:t>luis.lopezrios@gsa.gov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4"/>
                        </a:rPr>
                        <a:t>victoria.mancinas@gsa.gov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500"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Allocations &amp; SF 97s</a:t>
                      </a:r>
                      <a:endParaRPr sz="1200"/>
                    </a:p>
                  </a:txBody>
                  <a:tcPr marL="91425" marR="91425" marT="91425" marB="91425" anchor="ctr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East</a:t>
                      </a:r>
                      <a:endParaRPr sz="1200"/>
                    </a:p>
                  </a:txBody>
                  <a:tcPr marL="91425" marR="91425" marT="91425" marB="91425" anchor="ctr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Shirley Kimbro</a:t>
                      </a:r>
                      <a:endParaRPr sz="1200"/>
                    </a:p>
                  </a:txBody>
                  <a:tcPr marL="91425" marR="91425" marT="91425" marB="91425" anchor="ctr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5"/>
                        </a:rPr>
                        <a:t>shirley.kimbro@gsa.gov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</a:txBody>
                  <a:tcPr marL="91425" marR="91425" marT="91425" marB="91425" anchor="ctr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5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West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Stephon Jackson (allocations)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Trey Dyer  (97s; CC Stephon Jackson)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6"/>
                        </a:rPr>
                        <a:t>stephon.jackson@gsa.gov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7"/>
                        </a:rPr>
                        <a:t>trey.dyer@gsa.gov</a:t>
                      </a:r>
                      <a:r>
                        <a:rPr lang="en" sz="1200"/>
                        <a:t> (</a:t>
                      </a:r>
                      <a:r>
                        <a:rPr lang="en" sz="1100"/>
                        <a:t>CC: </a:t>
                      </a:r>
                      <a:r>
                        <a:rPr lang="en" sz="1100" u="sng">
                          <a:solidFill>
                            <a:schemeClr val="hlink"/>
                          </a:solidFill>
                          <a:hlinkClick r:id="rId6"/>
                        </a:rPr>
                        <a:t>stephon.jackson@gsa.gov</a:t>
                      </a:r>
                      <a:r>
                        <a:rPr lang="en" sz="1200"/>
                        <a:t>)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PPMS Issues &amp; OAC Changes</a:t>
                      </a:r>
                      <a:endParaRPr sz="120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All</a:t>
                      </a:r>
                      <a:endParaRPr sz="120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PPMS Inbox</a:t>
                      </a:r>
                      <a:endParaRPr sz="120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8"/>
                        </a:rPr>
                        <a:t>ppms@gsa.gov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425"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Eligibility &amp; Compliance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East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Joe Hvorecky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9"/>
                        </a:rPr>
                        <a:t>joe.hvorecky@gsa.gov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West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Tara Malone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10"/>
                        </a:rPr>
                        <a:t>Tara.Malone@gsa.gov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</a:txBody>
                  <a:tcPr marL="91425" marR="91425" marT="91425" marB="91425" anchor="ctr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State Plans</a:t>
                      </a:r>
                      <a:endParaRPr sz="120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All</a:t>
                      </a:r>
                      <a:endParaRPr sz="120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Christopher Willett</a:t>
                      </a:r>
                      <a:endParaRPr sz="1200"/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chemeClr val="hlink"/>
                          </a:solidFill>
                          <a:hlinkClick r:id="rId11"/>
                        </a:rPr>
                        <a:t>christopher.willett@gsa.gov</a:t>
                      </a:r>
                      <a:r>
                        <a:rPr lang="en" sz="1200"/>
                        <a:t> </a:t>
                      </a:r>
                      <a:endParaRPr sz="1200"/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55" name="Google Shape;555;p47"/>
          <p:cNvSpPr txBox="1"/>
          <p:nvPr/>
        </p:nvSpPr>
        <p:spPr>
          <a:xfrm>
            <a:off x="231475" y="4376825"/>
            <a:ext cx="7606500" cy="3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East = Regions 1-5 &amp; 11; West = Regions 6-10; </a:t>
            </a:r>
            <a:r>
              <a:rPr lang="en" sz="1200" u="sng">
                <a:solidFill>
                  <a:schemeClr val="hlink"/>
                </a:solidFill>
                <a:hlinkClick r:id="rId12"/>
              </a:rPr>
              <a:t>GSA regions map</a:t>
            </a:r>
            <a:endParaRPr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48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Contacts - POC Lists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61" name="Google Shape;561;p48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562" name="Google Shape;562;p48"/>
          <p:cNvSpPr txBox="1"/>
          <p:nvPr/>
        </p:nvSpPr>
        <p:spPr>
          <a:xfrm>
            <a:off x="419700" y="1091700"/>
            <a:ext cx="7847400" cy="3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Poppins"/>
              <a:buChar char="●"/>
            </a:pPr>
            <a:r>
              <a:rPr lang="en" sz="23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Area Property Officers (APOs)</a:t>
            </a:r>
            <a:endParaRPr sz="23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Poppins"/>
              <a:buChar char="●"/>
            </a:pPr>
            <a:r>
              <a:rPr lang="en" sz="23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4"/>
              </a:rPr>
              <a:t>Sales Contracting Officers (SCOs)</a:t>
            </a:r>
            <a:endParaRPr sz="23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Poppins"/>
              <a:buChar char="●"/>
            </a:pPr>
            <a:r>
              <a:rPr lang="en" sz="23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5"/>
              </a:rPr>
              <a:t>Office of Personal Property Management (PPMO) </a:t>
            </a:r>
            <a:endParaRPr sz="2300"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Poppins"/>
              <a:buChar char="●"/>
            </a:pPr>
            <a:r>
              <a:rPr lang="en" sz="23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6"/>
              </a:rPr>
              <a:t>Centers of Expertise (COEs)</a:t>
            </a:r>
            <a:endParaRPr sz="23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49"/>
          <p:cNvSpPr txBox="1">
            <a:spLocks noGrp="1"/>
          </p:cNvSpPr>
          <p:nvPr>
            <p:ph type="title"/>
          </p:nvPr>
        </p:nvSpPr>
        <p:spPr>
          <a:xfrm>
            <a:off x="231475" y="265750"/>
            <a:ext cx="7785000" cy="51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Donation Program Stats</a:t>
            </a:r>
            <a:endParaRPr/>
          </a:p>
        </p:txBody>
      </p:sp>
      <p:sp>
        <p:nvSpPr>
          <p:cNvPr id="568" name="Google Shape;568;p49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aphicFrame>
        <p:nvGraphicFramePr>
          <p:cNvPr id="569" name="Google Shape;569;p49"/>
          <p:cNvGraphicFramePr/>
          <p:nvPr/>
        </p:nvGraphicFramePr>
        <p:xfrm>
          <a:off x="383863" y="1026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{B9FB56D6-62C2-4914-BD56-E1D1F6080F01}</a:tableStyleId>
              </a:tblPr>
              <a:tblGrid>
                <a:gridCol w="1734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6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7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1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FY</a:t>
                      </a:r>
                      <a:endParaRPr sz="1800" b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Available</a:t>
                      </a:r>
                      <a:endParaRPr sz="1800" b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Donated</a:t>
                      </a:r>
                      <a:endParaRPr sz="1800" b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% Donated</a:t>
                      </a:r>
                      <a:endParaRPr sz="1800" b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2021 </a:t>
                      </a:r>
                      <a:endParaRPr sz="18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$2,145,854,640 </a:t>
                      </a:r>
                      <a:endParaRPr sz="18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$480,519,985</a:t>
                      </a:r>
                      <a:endParaRPr sz="18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22.4%</a:t>
                      </a:r>
                      <a:endParaRPr sz="18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2022</a:t>
                      </a:r>
                      <a:endParaRPr sz="18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$2,185,768,397 </a:t>
                      </a:r>
                      <a:endParaRPr sz="18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$499,804,460 </a:t>
                      </a:r>
                      <a:endParaRPr sz="18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22.8 %</a:t>
                      </a:r>
                      <a:endParaRPr sz="1800">
                        <a:solidFill>
                          <a:srgbClr val="38761D"/>
                        </a:solidFill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2023</a:t>
                      </a:r>
                      <a:endParaRPr sz="18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–</a:t>
                      </a:r>
                      <a:endParaRPr sz="1800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$656,047,955 </a:t>
                      </a:r>
                      <a:endParaRPr sz="1800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–</a:t>
                      </a:r>
                      <a:endParaRPr sz="1800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2024</a:t>
                      </a:r>
                      <a:endParaRPr sz="15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$2,952,072,414</a:t>
                      </a:r>
                      <a:endParaRPr sz="1800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$525,826,865</a:t>
                      </a:r>
                      <a:endParaRPr sz="1800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17.8%</a:t>
                      </a:r>
                      <a:endParaRPr sz="1800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2025 (YTD)</a:t>
                      </a:r>
                      <a:endParaRPr sz="18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$2,168,171,193</a:t>
                      </a:r>
                      <a:endParaRPr sz="1800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$327,323,924</a:t>
                      </a:r>
                      <a:endParaRPr sz="1800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15.5%</a:t>
                      </a:r>
                      <a:endParaRPr sz="1800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50"/>
          <p:cNvSpPr txBox="1">
            <a:spLocks noGrp="1"/>
          </p:cNvSpPr>
          <p:nvPr>
            <p:ph type="sldNum" idx="12"/>
          </p:nvPr>
        </p:nvSpPr>
        <p:spPr>
          <a:xfrm>
            <a:off x="8438725" y="4854575"/>
            <a:ext cx="548700" cy="282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575" name="Google Shape;575;p50"/>
          <p:cNvSpPr txBox="1">
            <a:spLocks noGrp="1"/>
          </p:cNvSpPr>
          <p:nvPr>
            <p:ph type="ctrTitle" idx="4294967295"/>
          </p:nvPr>
        </p:nvSpPr>
        <p:spPr>
          <a:xfrm>
            <a:off x="914400" y="1851000"/>
            <a:ext cx="7722300" cy="1441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accent1"/>
                </a:solidFill>
              </a:rPr>
              <a:t>Key Initiatives and Legislation</a:t>
            </a:r>
            <a:endParaRPr sz="48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SS Template 2021 - 1">
  <a:themeElements>
    <a:clrScheme name="Custom 347">
      <a:dk1>
        <a:srgbClr val="2E363D"/>
      </a:dk1>
      <a:lt1>
        <a:srgbClr val="FFFFFF"/>
      </a:lt1>
      <a:dk2>
        <a:srgbClr val="767E85"/>
      </a:dk2>
      <a:lt2>
        <a:srgbClr val="FBFBFB"/>
      </a:lt2>
      <a:accent1>
        <a:srgbClr val="003C71"/>
      </a:accent1>
      <a:accent2>
        <a:srgbClr val="808080"/>
      </a:accent2>
      <a:accent3>
        <a:srgbClr val="E9F2F9"/>
      </a:accent3>
      <a:accent4>
        <a:srgbClr val="B5CFDA"/>
      </a:accent4>
      <a:accent5>
        <a:srgbClr val="EEEAEA"/>
      </a:accent5>
      <a:accent6>
        <a:srgbClr val="E3E9D3"/>
      </a:accent6>
      <a:hlink>
        <a:srgbClr val="2E363D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SS Template 2021 - 1">
  <a:themeElements>
    <a:clrScheme name="Custom 347">
      <a:dk1>
        <a:srgbClr val="2E363D"/>
      </a:dk1>
      <a:lt1>
        <a:srgbClr val="FFFFFF"/>
      </a:lt1>
      <a:dk2>
        <a:srgbClr val="767E85"/>
      </a:dk2>
      <a:lt2>
        <a:srgbClr val="FBFBFB"/>
      </a:lt2>
      <a:accent1>
        <a:srgbClr val="003C71"/>
      </a:accent1>
      <a:accent2>
        <a:srgbClr val="808080"/>
      </a:accent2>
      <a:accent3>
        <a:srgbClr val="E9F2F9"/>
      </a:accent3>
      <a:accent4>
        <a:srgbClr val="B5CFDA"/>
      </a:accent4>
      <a:accent5>
        <a:srgbClr val="EEEAEA"/>
      </a:accent5>
      <a:accent6>
        <a:srgbClr val="E3E9D3"/>
      </a:accent6>
      <a:hlink>
        <a:srgbClr val="85200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2158</Words>
  <Application>Microsoft Office PowerPoint</Application>
  <PresentationFormat>On-screen Show (16:9)</PresentationFormat>
  <Paragraphs>405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Poppins</vt:lpstr>
      <vt:lpstr>Courier New</vt:lpstr>
      <vt:lpstr>Times New Roman</vt:lpstr>
      <vt:lpstr>Noto Sans Symbols</vt:lpstr>
      <vt:lpstr>Encode Sans Semi Condensed SemiBold</vt:lpstr>
      <vt:lpstr>Encode Sans Semi Condensed Light</vt:lpstr>
      <vt:lpstr>Calibri</vt:lpstr>
      <vt:lpstr>Arial</vt:lpstr>
      <vt:lpstr>GSS Template 2021 - 1</vt:lpstr>
      <vt:lpstr>GSS Template 2021 - 1</vt:lpstr>
      <vt:lpstr>PPM Update:  NASASP Annual Meeting</vt:lpstr>
      <vt:lpstr>Agenda</vt:lpstr>
      <vt:lpstr>PPM Program Updates</vt:lpstr>
      <vt:lpstr>GSA’s Personal Property Footprint</vt:lpstr>
      <vt:lpstr>Key Contacts - Management </vt:lpstr>
      <vt:lpstr>Key Contacts - SASP Operations </vt:lpstr>
      <vt:lpstr>Key Contacts - POC Lists</vt:lpstr>
      <vt:lpstr>Donation Program Stats</vt:lpstr>
      <vt:lpstr>Key Initiatives and Legislation</vt:lpstr>
      <vt:lpstr>Key Initiatives (FY25)</vt:lpstr>
      <vt:lpstr>Key Initiatives (FY25)</vt:lpstr>
      <vt:lpstr>GSA Issued Memos for FY25</vt:lpstr>
      <vt:lpstr>RISE After Disaster Act</vt:lpstr>
      <vt:lpstr>Computers for Veterans and Students</vt:lpstr>
      <vt:lpstr>Program Forms</vt:lpstr>
      <vt:lpstr>State Plans</vt:lpstr>
      <vt:lpstr>SF 97 Request Form</vt:lpstr>
      <vt:lpstr>OAC Change Requests</vt:lpstr>
      <vt:lpstr>OAC Change Request Format</vt:lpstr>
      <vt:lpstr>Firearms Program Update</vt:lpstr>
      <vt:lpstr>PowerPoint Presentation</vt:lpstr>
      <vt:lpstr>Surplus Firearms Discontinued</vt:lpstr>
      <vt:lpstr>Firearms Program Closure</vt:lpstr>
      <vt:lpstr>Firearms Inventory</vt:lpstr>
      <vt:lpstr>Continued Monitoring</vt:lpstr>
      <vt:lpstr>Pending Final Disposition</vt:lpstr>
      <vt:lpstr>State Review Requirements</vt:lpstr>
      <vt:lpstr>PPMS Updates</vt:lpstr>
      <vt:lpstr>Important Reminders</vt:lpstr>
      <vt:lpstr>Questions?</vt:lpstr>
      <vt:lpstr>Thank you!</vt:lpstr>
      <vt:lpstr>Fixed Price Sales</vt:lpstr>
      <vt:lpstr>Fixed Price Rules and Regulations</vt:lpstr>
      <vt:lpstr>Donation Program Funds</vt:lpstr>
      <vt:lpstr>Fixed Price Sales: Availability </vt:lpstr>
      <vt:lpstr>Fixed Price Sales: Acquisition</vt:lpstr>
      <vt:lpstr>Fixed Price Sales: Removal</vt:lpstr>
      <vt:lpstr>SASP Fees for Fixed Price Sales</vt:lpstr>
      <vt:lpstr>Questions?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Marilyn Trachsel</dc:creator>
  <cp:lastModifiedBy>Marilyn Trachsel</cp:lastModifiedBy>
  <cp:revision>1</cp:revision>
  <dcterms:modified xsi:type="dcterms:W3CDTF">2025-09-08T13:10:52Z</dcterms:modified>
</cp:coreProperties>
</file>